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4" r:id="rId3"/>
    <p:sldId id="275" r:id="rId4"/>
    <p:sldId id="268" r:id="rId5"/>
    <p:sldId id="269" r:id="rId6"/>
    <p:sldId id="272" r:id="rId7"/>
    <p:sldId id="273" r:id="rId8"/>
    <p:sldId id="285" r:id="rId9"/>
    <p:sldId id="264" r:id="rId10"/>
    <p:sldId id="276" r:id="rId11"/>
    <p:sldId id="278" r:id="rId12"/>
    <p:sldId id="280" r:id="rId13"/>
    <p:sldId id="282" r:id="rId14"/>
    <p:sldId id="283" r:id="rId15"/>
    <p:sldId id="284" r:id="rId16"/>
    <p:sldId id="277" r:id="rId17"/>
    <p:sldId id="281" r:id="rId18"/>
    <p:sldId id="287" r:id="rId19"/>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76" d="100"/>
          <a:sy n="76" d="100"/>
        </p:scale>
        <p:origin x="22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928A92-1BFE-4C99-8A5C-CF2F6E63BC5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4608775-034F-439B-ADC9-190B044638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F834D59-A501-4A3C-B091-D993BE920F72}"/>
              </a:ext>
            </a:extLst>
          </p:cNvPr>
          <p:cNvSpPr>
            <a:spLocks noGrp="1"/>
          </p:cNvSpPr>
          <p:nvPr>
            <p:ph type="dt" sz="half" idx="10"/>
          </p:nvPr>
        </p:nvSpPr>
        <p:spPr/>
        <p:txBody>
          <a:bodyPr/>
          <a:lstStyle/>
          <a:p>
            <a:fld id="{C1AA87C4-6416-4B2B-ADFD-99FE579CF01C}" type="datetimeFigureOut">
              <a:rPr lang="fr-FR" smtClean="0"/>
              <a:t>27/05/2026</a:t>
            </a:fld>
            <a:endParaRPr lang="fr-FR"/>
          </a:p>
        </p:txBody>
      </p:sp>
      <p:sp>
        <p:nvSpPr>
          <p:cNvPr id="5" name="Espace réservé du pied de page 4">
            <a:extLst>
              <a:ext uri="{FF2B5EF4-FFF2-40B4-BE49-F238E27FC236}">
                <a16:creationId xmlns:a16="http://schemas.microsoft.com/office/drawing/2014/main" id="{C238CE90-8ADD-4138-BB41-B86D13FDCA6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ED4C152-9029-4627-80D3-2BC85E9FF083}"/>
              </a:ext>
            </a:extLst>
          </p:cNvPr>
          <p:cNvSpPr>
            <a:spLocks noGrp="1"/>
          </p:cNvSpPr>
          <p:nvPr>
            <p:ph type="sldNum" sz="quarter" idx="12"/>
          </p:nvPr>
        </p:nvSpPr>
        <p:spPr/>
        <p:txBody>
          <a:bodyPr/>
          <a:lstStyle/>
          <a:p>
            <a:fld id="{2E3F3040-0257-4D2A-A9D9-331CA77FFB13}" type="slidenum">
              <a:rPr lang="fr-FR" smtClean="0"/>
              <a:t>‹N°›</a:t>
            </a:fld>
            <a:endParaRPr lang="fr-FR"/>
          </a:p>
        </p:txBody>
      </p:sp>
    </p:spTree>
    <p:extLst>
      <p:ext uri="{BB962C8B-B14F-4D97-AF65-F5344CB8AC3E}">
        <p14:creationId xmlns:p14="http://schemas.microsoft.com/office/powerpoint/2010/main" val="1087338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2624B0-856A-4777-AADE-8BAC9DBC5FFC}"/>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234589AA-2ECA-4A91-AD99-3003E5BFC54B}"/>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2D9294C-28C5-4373-A438-68584DAB58C7}"/>
              </a:ext>
            </a:extLst>
          </p:cNvPr>
          <p:cNvSpPr>
            <a:spLocks noGrp="1"/>
          </p:cNvSpPr>
          <p:nvPr>
            <p:ph type="dt" sz="half" idx="10"/>
          </p:nvPr>
        </p:nvSpPr>
        <p:spPr/>
        <p:txBody>
          <a:bodyPr/>
          <a:lstStyle/>
          <a:p>
            <a:fld id="{C1AA87C4-6416-4B2B-ADFD-99FE579CF01C}" type="datetimeFigureOut">
              <a:rPr lang="fr-FR" smtClean="0"/>
              <a:t>27/05/2026</a:t>
            </a:fld>
            <a:endParaRPr lang="fr-FR"/>
          </a:p>
        </p:txBody>
      </p:sp>
      <p:sp>
        <p:nvSpPr>
          <p:cNvPr id="5" name="Espace réservé du pied de page 4">
            <a:extLst>
              <a:ext uri="{FF2B5EF4-FFF2-40B4-BE49-F238E27FC236}">
                <a16:creationId xmlns:a16="http://schemas.microsoft.com/office/drawing/2014/main" id="{0291A098-A8D1-443D-A57F-BD5B3D0E30C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9A21CE0-B9FE-4776-BDC4-137EA7AB0072}"/>
              </a:ext>
            </a:extLst>
          </p:cNvPr>
          <p:cNvSpPr>
            <a:spLocks noGrp="1"/>
          </p:cNvSpPr>
          <p:nvPr>
            <p:ph type="sldNum" sz="quarter" idx="12"/>
          </p:nvPr>
        </p:nvSpPr>
        <p:spPr/>
        <p:txBody>
          <a:bodyPr/>
          <a:lstStyle/>
          <a:p>
            <a:fld id="{2E3F3040-0257-4D2A-A9D9-331CA77FFB13}" type="slidenum">
              <a:rPr lang="fr-FR" smtClean="0"/>
              <a:t>‹N°›</a:t>
            </a:fld>
            <a:endParaRPr lang="fr-FR"/>
          </a:p>
        </p:txBody>
      </p:sp>
    </p:spTree>
    <p:extLst>
      <p:ext uri="{BB962C8B-B14F-4D97-AF65-F5344CB8AC3E}">
        <p14:creationId xmlns:p14="http://schemas.microsoft.com/office/powerpoint/2010/main" val="2341818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CD5A9D14-4910-4FC5-9D05-90301C8F8C33}"/>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39321D83-9684-4BD7-8098-04558A1343D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7D5DF8D-96A1-4BD0-998D-1A4B2FD931C3}"/>
              </a:ext>
            </a:extLst>
          </p:cNvPr>
          <p:cNvSpPr>
            <a:spLocks noGrp="1"/>
          </p:cNvSpPr>
          <p:nvPr>
            <p:ph type="dt" sz="half" idx="10"/>
          </p:nvPr>
        </p:nvSpPr>
        <p:spPr/>
        <p:txBody>
          <a:bodyPr/>
          <a:lstStyle/>
          <a:p>
            <a:fld id="{C1AA87C4-6416-4B2B-ADFD-99FE579CF01C}" type="datetimeFigureOut">
              <a:rPr lang="fr-FR" smtClean="0"/>
              <a:t>27/05/2026</a:t>
            </a:fld>
            <a:endParaRPr lang="fr-FR"/>
          </a:p>
        </p:txBody>
      </p:sp>
      <p:sp>
        <p:nvSpPr>
          <p:cNvPr id="5" name="Espace réservé du pied de page 4">
            <a:extLst>
              <a:ext uri="{FF2B5EF4-FFF2-40B4-BE49-F238E27FC236}">
                <a16:creationId xmlns:a16="http://schemas.microsoft.com/office/drawing/2014/main" id="{45BEC29A-100C-437A-847A-212ECEA5243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C8B29E9-899F-4DBD-805F-44D446807EC5}"/>
              </a:ext>
            </a:extLst>
          </p:cNvPr>
          <p:cNvSpPr>
            <a:spLocks noGrp="1"/>
          </p:cNvSpPr>
          <p:nvPr>
            <p:ph type="sldNum" sz="quarter" idx="12"/>
          </p:nvPr>
        </p:nvSpPr>
        <p:spPr/>
        <p:txBody>
          <a:bodyPr/>
          <a:lstStyle/>
          <a:p>
            <a:fld id="{2E3F3040-0257-4D2A-A9D9-331CA77FFB13}" type="slidenum">
              <a:rPr lang="fr-FR" smtClean="0"/>
              <a:t>‹N°›</a:t>
            </a:fld>
            <a:endParaRPr lang="fr-FR"/>
          </a:p>
        </p:txBody>
      </p:sp>
    </p:spTree>
    <p:extLst>
      <p:ext uri="{BB962C8B-B14F-4D97-AF65-F5344CB8AC3E}">
        <p14:creationId xmlns:p14="http://schemas.microsoft.com/office/powerpoint/2010/main" val="2624361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3EC346-5629-4689-BE8E-5A5FDE085A1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5F088D8-9DB8-4E3D-9EFC-AF7C44EC644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C90E310-940D-42E3-8239-20E977C6D963}"/>
              </a:ext>
            </a:extLst>
          </p:cNvPr>
          <p:cNvSpPr>
            <a:spLocks noGrp="1"/>
          </p:cNvSpPr>
          <p:nvPr>
            <p:ph type="dt" sz="half" idx="10"/>
          </p:nvPr>
        </p:nvSpPr>
        <p:spPr/>
        <p:txBody>
          <a:bodyPr/>
          <a:lstStyle/>
          <a:p>
            <a:fld id="{C1AA87C4-6416-4B2B-ADFD-99FE579CF01C}" type="datetimeFigureOut">
              <a:rPr lang="fr-FR" smtClean="0"/>
              <a:t>27/05/2026</a:t>
            </a:fld>
            <a:endParaRPr lang="fr-FR"/>
          </a:p>
        </p:txBody>
      </p:sp>
      <p:sp>
        <p:nvSpPr>
          <p:cNvPr id="5" name="Espace réservé du pied de page 4">
            <a:extLst>
              <a:ext uri="{FF2B5EF4-FFF2-40B4-BE49-F238E27FC236}">
                <a16:creationId xmlns:a16="http://schemas.microsoft.com/office/drawing/2014/main" id="{71C9EA30-8C5D-4E3C-B641-4795786F47F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C5C9167-15A7-4A41-8A48-32BBF277BE29}"/>
              </a:ext>
            </a:extLst>
          </p:cNvPr>
          <p:cNvSpPr>
            <a:spLocks noGrp="1"/>
          </p:cNvSpPr>
          <p:nvPr>
            <p:ph type="sldNum" sz="quarter" idx="12"/>
          </p:nvPr>
        </p:nvSpPr>
        <p:spPr/>
        <p:txBody>
          <a:bodyPr/>
          <a:lstStyle/>
          <a:p>
            <a:fld id="{2E3F3040-0257-4D2A-A9D9-331CA77FFB13}" type="slidenum">
              <a:rPr lang="fr-FR" smtClean="0"/>
              <a:t>‹N°›</a:t>
            </a:fld>
            <a:endParaRPr lang="fr-FR"/>
          </a:p>
        </p:txBody>
      </p:sp>
    </p:spTree>
    <p:extLst>
      <p:ext uri="{BB962C8B-B14F-4D97-AF65-F5344CB8AC3E}">
        <p14:creationId xmlns:p14="http://schemas.microsoft.com/office/powerpoint/2010/main" val="1785902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986CDE-7F67-4C44-88DB-884739D715B4}"/>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3D4C8325-B001-4071-9D4D-609F2C35B1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9A805783-0BDD-460A-AC4A-3308F20BBC15}"/>
              </a:ext>
            </a:extLst>
          </p:cNvPr>
          <p:cNvSpPr>
            <a:spLocks noGrp="1"/>
          </p:cNvSpPr>
          <p:nvPr>
            <p:ph type="dt" sz="half" idx="10"/>
          </p:nvPr>
        </p:nvSpPr>
        <p:spPr/>
        <p:txBody>
          <a:bodyPr/>
          <a:lstStyle/>
          <a:p>
            <a:fld id="{C1AA87C4-6416-4B2B-ADFD-99FE579CF01C}" type="datetimeFigureOut">
              <a:rPr lang="fr-FR" smtClean="0"/>
              <a:t>27/05/2026</a:t>
            </a:fld>
            <a:endParaRPr lang="fr-FR"/>
          </a:p>
        </p:txBody>
      </p:sp>
      <p:sp>
        <p:nvSpPr>
          <p:cNvPr id="5" name="Espace réservé du pied de page 4">
            <a:extLst>
              <a:ext uri="{FF2B5EF4-FFF2-40B4-BE49-F238E27FC236}">
                <a16:creationId xmlns:a16="http://schemas.microsoft.com/office/drawing/2014/main" id="{A52B4CC8-9865-4C79-9B35-F4AF7F4BC97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2B4F77E-BD79-427E-915F-A4995E0CD546}"/>
              </a:ext>
            </a:extLst>
          </p:cNvPr>
          <p:cNvSpPr>
            <a:spLocks noGrp="1"/>
          </p:cNvSpPr>
          <p:nvPr>
            <p:ph type="sldNum" sz="quarter" idx="12"/>
          </p:nvPr>
        </p:nvSpPr>
        <p:spPr/>
        <p:txBody>
          <a:bodyPr/>
          <a:lstStyle/>
          <a:p>
            <a:fld id="{2E3F3040-0257-4D2A-A9D9-331CA77FFB13}" type="slidenum">
              <a:rPr lang="fr-FR" smtClean="0"/>
              <a:t>‹N°›</a:t>
            </a:fld>
            <a:endParaRPr lang="fr-FR"/>
          </a:p>
        </p:txBody>
      </p:sp>
    </p:spTree>
    <p:extLst>
      <p:ext uri="{BB962C8B-B14F-4D97-AF65-F5344CB8AC3E}">
        <p14:creationId xmlns:p14="http://schemas.microsoft.com/office/powerpoint/2010/main" val="2532200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78F04F-591D-46F5-A670-E2E03E2C323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EBBA1E5-CA3B-462E-970F-CBF862833A73}"/>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A86B4101-CFF8-4EFA-9AC3-4DC6DE1883C1}"/>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970F6225-8EC5-4F13-A58B-7E2DA7F148EC}"/>
              </a:ext>
            </a:extLst>
          </p:cNvPr>
          <p:cNvSpPr>
            <a:spLocks noGrp="1"/>
          </p:cNvSpPr>
          <p:nvPr>
            <p:ph type="dt" sz="half" idx="10"/>
          </p:nvPr>
        </p:nvSpPr>
        <p:spPr/>
        <p:txBody>
          <a:bodyPr/>
          <a:lstStyle/>
          <a:p>
            <a:fld id="{C1AA87C4-6416-4B2B-ADFD-99FE579CF01C}" type="datetimeFigureOut">
              <a:rPr lang="fr-FR" smtClean="0"/>
              <a:t>27/05/2026</a:t>
            </a:fld>
            <a:endParaRPr lang="fr-FR"/>
          </a:p>
        </p:txBody>
      </p:sp>
      <p:sp>
        <p:nvSpPr>
          <p:cNvPr id="6" name="Espace réservé du pied de page 5">
            <a:extLst>
              <a:ext uri="{FF2B5EF4-FFF2-40B4-BE49-F238E27FC236}">
                <a16:creationId xmlns:a16="http://schemas.microsoft.com/office/drawing/2014/main" id="{CF4E12C9-757D-4E1D-A0F5-D1B3675E221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A1CD954-5AD6-481C-ADDC-592037E20C44}"/>
              </a:ext>
            </a:extLst>
          </p:cNvPr>
          <p:cNvSpPr>
            <a:spLocks noGrp="1"/>
          </p:cNvSpPr>
          <p:nvPr>
            <p:ph type="sldNum" sz="quarter" idx="12"/>
          </p:nvPr>
        </p:nvSpPr>
        <p:spPr/>
        <p:txBody>
          <a:bodyPr/>
          <a:lstStyle/>
          <a:p>
            <a:fld id="{2E3F3040-0257-4D2A-A9D9-331CA77FFB13}" type="slidenum">
              <a:rPr lang="fr-FR" smtClean="0"/>
              <a:t>‹N°›</a:t>
            </a:fld>
            <a:endParaRPr lang="fr-FR"/>
          </a:p>
        </p:txBody>
      </p:sp>
    </p:spTree>
    <p:extLst>
      <p:ext uri="{BB962C8B-B14F-4D97-AF65-F5344CB8AC3E}">
        <p14:creationId xmlns:p14="http://schemas.microsoft.com/office/powerpoint/2010/main" val="2516635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A0F917-8B10-4FA0-8CF2-04193BAB0980}"/>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3EDEDC83-AB60-4705-9652-064A81CDFC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D9CBEC93-6280-4CA7-A72F-4B0E6BEF4827}"/>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0A560AA9-AE15-427C-B2FA-A085586444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8DF9E06-42C3-4F6D-B24E-7496B6FB91BF}"/>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9B3C1EB-73E6-4C10-BDA8-8BAC810B9516}"/>
              </a:ext>
            </a:extLst>
          </p:cNvPr>
          <p:cNvSpPr>
            <a:spLocks noGrp="1"/>
          </p:cNvSpPr>
          <p:nvPr>
            <p:ph type="dt" sz="half" idx="10"/>
          </p:nvPr>
        </p:nvSpPr>
        <p:spPr/>
        <p:txBody>
          <a:bodyPr/>
          <a:lstStyle/>
          <a:p>
            <a:fld id="{C1AA87C4-6416-4B2B-ADFD-99FE579CF01C}" type="datetimeFigureOut">
              <a:rPr lang="fr-FR" smtClean="0"/>
              <a:t>27/05/2026</a:t>
            </a:fld>
            <a:endParaRPr lang="fr-FR"/>
          </a:p>
        </p:txBody>
      </p:sp>
      <p:sp>
        <p:nvSpPr>
          <p:cNvPr id="8" name="Espace réservé du pied de page 7">
            <a:extLst>
              <a:ext uri="{FF2B5EF4-FFF2-40B4-BE49-F238E27FC236}">
                <a16:creationId xmlns:a16="http://schemas.microsoft.com/office/drawing/2014/main" id="{14832680-782B-409C-9042-2F2BA9328240}"/>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15EFCB93-909C-4ACF-B886-05FADA5526DD}"/>
              </a:ext>
            </a:extLst>
          </p:cNvPr>
          <p:cNvSpPr>
            <a:spLocks noGrp="1"/>
          </p:cNvSpPr>
          <p:nvPr>
            <p:ph type="sldNum" sz="quarter" idx="12"/>
          </p:nvPr>
        </p:nvSpPr>
        <p:spPr/>
        <p:txBody>
          <a:bodyPr/>
          <a:lstStyle/>
          <a:p>
            <a:fld id="{2E3F3040-0257-4D2A-A9D9-331CA77FFB13}" type="slidenum">
              <a:rPr lang="fr-FR" smtClean="0"/>
              <a:t>‹N°›</a:t>
            </a:fld>
            <a:endParaRPr lang="fr-FR"/>
          </a:p>
        </p:txBody>
      </p:sp>
    </p:spTree>
    <p:extLst>
      <p:ext uri="{BB962C8B-B14F-4D97-AF65-F5344CB8AC3E}">
        <p14:creationId xmlns:p14="http://schemas.microsoft.com/office/powerpoint/2010/main" val="3035427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C884F2-EA59-44D1-9A2D-E7D3348131B4}"/>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FCEBD71-E3DD-4B53-9AED-A2F692A3410C}"/>
              </a:ext>
            </a:extLst>
          </p:cNvPr>
          <p:cNvSpPr>
            <a:spLocks noGrp="1"/>
          </p:cNvSpPr>
          <p:nvPr>
            <p:ph type="dt" sz="half" idx="10"/>
          </p:nvPr>
        </p:nvSpPr>
        <p:spPr/>
        <p:txBody>
          <a:bodyPr/>
          <a:lstStyle/>
          <a:p>
            <a:fld id="{C1AA87C4-6416-4B2B-ADFD-99FE579CF01C}" type="datetimeFigureOut">
              <a:rPr lang="fr-FR" smtClean="0"/>
              <a:t>27/05/2026</a:t>
            </a:fld>
            <a:endParaRPr lang="fr-FR"/>
          </a:p>
        </p:txBody>
      </p:sp>
      <p:sp>
        <p:nvSpPr>
          <p:cNvPr id="4" name="Espace réservé du pied de page 3">
            <a:extLst>
              <a:ext uri="{FF2B5EF4-FFF2-40B4-BE49-F238E27FC236}">
                <a16:creationId xmlns:a16="http://schemas.microsoft.com/office/drawing/2014/main" id="{765129D5-5F1B-4A8D-96E5-C2BF1D13848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B2811840-2155-4741-BB59-E5AF15BFB733}"/>
              </a:ext>
            </a:extLst>
          </p:cNvPr>
          <p:cNvSpPr>
            <a:spLocks noGrp="1"/>
          </p:cNvSpPr>
          <p:nvPr>
            <p:ph type="sldNum" sz="quarter" idx="12"/>
          </p:nvPr>
        </p:nvSpPr>
        <p:spPr/>
        <p:txBody>
          <a:bodyPr/>
          <a:lstStyle/>
          <a:p>
            <a:fld id="{2E3F3040-0257-4D2A-A9D9-331CA77FFB13}" type="slidenum">
              <a:rPr lang="fr-FR" smtClean="0"/>
              <a:t>‹N°›</a:t>
            </a:fld>
            <a:endParaRPr lang="fr-FR"/>
          </a:p>
        </p:txBody>
      </p:sp>
    </p:spTree>
    <p:extLst>
      <p:ext uri="{BB962C8B-B14F-4D97-AF65-F5344CB8AC3E}">
        <p14:creationId xmlns:p14="http://schemas.microsoft.com/office/powerpoint/2010/main" val="2223064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5A9B0F0-143D-4BA1-9A11-C77A5668300B}"/>
              </a:ext>
            </a:extLst>
          </p:cNvPr>
          <p:cNvSpPr>
            <a:spLocks noGrp="1"/>
          </p:cNvSpPr>
          <p:nvPr>
            <p:ph type="dt" sz="half" idx="10"/>
          </p:nvPr>
        </p:nvSpPr>
        <p:spPr/>
        <p:txBody>
          <a:bodyPr/>
          <a:lstStyle/>
          <a:p>
            <a:fld id="{C1AA87C4-6416-4B2B-ADFD-99FE579CF01C}" type="datetimeFigureOut">
              <a:rPr lang="fr-FR" smtClean="0"/>
              <a:t>27/05/2026</a:t>
            </a:fld>
            <a:endParaRPr lang="fr-FR"/>
          </a:p>
        </p:txBody>
      </p:sp>
      <p:sp>
        <p:nvSpPr>
          <p:cNvPr id="3" name="Espace réservé du pied de page 2">
            <a:extLst>
              <a:ext uri="{FF2B5EF4-FFF2-40B4-BE49-F238E27FC236}">
                <a16:creationId xmlns:a16="http://schemas.microsoft.com/office/drawing/2014/main" id="{DA8595EF-E80B-4349-B108-B4102267966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3ECBC45-0716-4E5F-98D9-C70A0F89242A}"/>
              </a:ext>
            </a:extLst>
          </p:cNvPr>
          <p:cNvSpPr>
            <a:spLocks noGrp="1"/>
          </p:cNvSpPr>
          <p:nvPr>
            <p:ph type="sldNum" sz="quarter" idx="12"/>
          </p:nvPr>
        </p:nvSpPr>
        <p:spPr/>
        <p:txBody>
          <a:bodyPr/>
          <a:lstStyle/>
          <a:p>
            <a:fld id="{2E3F3040-0257-4D2A-A9D9-331CA77FFB13}" type="slidenum">
              <a:rPr lang="fr-FR" smtClean="0"/>
              <a:t>‹N°›</a:t>
            </a:fld>
            <a:endParaRPr lang="fr-FR"/>
          </a:p>
        </p:txBody>
      </p:sp>
    </p:spTree>
    <p:extLst>
      <p:ext uri="{BB962C8B-B14F-4D97-AF65-F5344CB8AC3E}">
        <p14:creationId xmlns:p14="http://schemas.microsoft.com/office/powerpoint/2010/main" val="345184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93DAB8-6B7D-4257-8F22-8AE166754B6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2596336-D628-407A-A8A5-FCC11E93DE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67DFABAC-909D-47B4-AFD3-4B3A14713E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497DDB0-8E83-4EAA-97DF-59C50A053FA5}"/>
              </a:ext>
            </a:extLst>
          </p:cNvPr>
          <p:cNvSpPr>
            <a:spLocks noGrp="1"/>
          </p:cNvSpPr>
          <p:nvPr>
            <p:ph type="dt" sz="half" idx="10"/>
          </p:nvPr>
        </p:nvSpPr>
        <p:spPr/>
        <p:txBody>
          <a:bodyPr/>
          <a:lstStyle/>
          <a:p>
            <a:fld id="{C1AA87C4-6416-4B2B-ADFD-99FE579CF01C}" type="datetimeFigureOut">
              <a:rPr lang="fr-FR" smtClean="0"/>
              <a:t>27/05/2026</a:t>
            </a:fld>
            <a:endParaRPr lang="fr-FR"/>
          </a:p>
        </p:txBody>
      </p:sp>
      <p:sp>
        <p:nvSpPr>
          <p:cNvPr id="6" name="Espace réservé du pied de page 5">
            <a:extLst>
              <a:ext uri="{FF2B5EF4-FFF2-40B4-BE49-F238E27FC236}">
                <a16:creationId xmlns:a16="http://schemas.microsoft.com/office/drawing/2014/main" id="{47DC19C0-1B90-45D4-91B1-21D0784D80E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CAB6C1A-902C-40CC-8D53-205C88DFBB75}"/>
              </a:ext>
            </a:extLst>
          </p:cNvPr>
          <p:cNvSpPr>
            <a:spLocks noGrp="1"/>
          </p:cNvSpPr>
          <p:nvPr>
            <p:ph type="sldNum" sz="quarter" idx="12"/>
          </p:nvPr>
        </p:nvSpPr>
        <p:spPr/>
        <p:txBody>
          <a:bodyPr/>
          <a:lstStyle/>
          <a:p>
            <a:fld id="{2E3F3040-0257-4D2A-A9D9-331CA77FFB13}" type="slidenum">
              <a:rPr lang="fr-FR" smtClean="0"/>
              <a:t>‹N°›</a:t>
            </a:fld>
            <a:endParaRPr lang="fr-FR"/>
          </a:p>
        </p:txBody>
      </p:sp>
    </p:spTree>
    <p:extLst>
      <p:ext uri="{BB962C8B-B14F-4D97-AF65-F5344CB8AC3E}">
        <p14:creationId xmlns:p14="http://schemas.microsoft.com/office/powerpoint/2010/main" val="840109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76E21B-F860-42FA-9940-CF35C2E85EE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3008D18-7386-434A-81D7-DC2D83C06A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D8405A5-B5A0-4003-B266-722D14C5D4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5FD2231-A03B-4193-962A-8B80BA659C87}"/>
              </a:ext>
            </a:extLst>
          </p:cNvPr>
          <p:cNvSpPr>
            <a:spLocks noGrp="1"/>
          </p:cNvSpPr>
          <p:nvPr>
            <p:ph type="dt" sz="half" idx="10"/>
          </p:nvPr>
        </p:nvSpPr>
        <p:spPr/>
        <p:txBody>
          <a:bodyPr/>
          <a:lstStyle/>
          <a:p>
            <a:fld id="{C1AA87C4-6416-4B2B-ADFD-99FE579CF01C}" type="datetimeFigureOut">
              <a:rPr lang="fr-FR" smtClean="0"/>
              <a:t>27/05/2026</a:t>
            </a:fld>
            <a:endParaRPr lang="fr-FR"/>
          </a:p>
        </p:txBody>
      </p:sp>
      <p:sp>
        <p:nvSpPr>
          <p:cNvPr id="6" name="Espace réservé du pied de page 5">
            <a:extLst>
              <a:ext uri="{FF2B5EF4-FFF2-40B4-BE49-F238E27FC236}">
                <a16:creationId xmlns:a16="http://schemas.microsoft.com/office/drawing/2014/main" id="{55A84920-31FB-42D9-859F-9C5605AF209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F564366-01B1-4B7A-B4A1-6868ABF8F692}"/>
              </a:ext>
            </a:extLst>
          </p:cNvPr>
          <p:cNvSpPr>
            <a:spLocks noGrp="1"/>
          </p:cNvSpPr>
          <p:nvPr>
            <p:ph type="sldNum" sz="quarter" idx="12"/>
          </p:nvPr>
        </p:nvSpPr>
        <p:spPr/>
        <p:txBody>
          <a:bodyPr/>
          <a:lstStyle/>
          <a:p>
            <a:fld id="{2E3F3040-0257-4D2A-A9D9-331CA77FFB13}" type="slidenum">
              <a:rPr lang="fr-FR" smtClean="0"/>
              <a:t>‹N°›</a:t>
            </a:fld>
            <a:endParaRPr lang="fr-FR"/>
          </a:p>
        </p:txBody>
      </p:sp>
    </p:spTree>
    <p:extLst>
      <p:ext uri="{BB962C8B-B14F-4D97-AF65-F5344CB8AC3E}">
        <p14:creationId xmlns:p14="http://schemas.microsoft.com/office/powerpoint/2010/main" val="2900139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C9B40361-AFB8-4572-8E19-6DF4925577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3825083F-BE2D-4BFC-AF81-DA74F255E7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5093AA7-A8E6-457D-AD09-943642934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AA87C4-6416-4B2B-ADFD-99FE579CF01C}" type="datetimeFigureOut">
              <a:rPr lang="fr-FR" smtClean="0"/>
              <a:t>27/05/2026</a:t>
            </a:fld>
            <a:endParaRPr lang="fr-FR"/>
          </a:p>
        </p:txBody>
      </p:sp>
      <p:sp>
        <p:nvSpPr>
          <p:cNvPr id="5" name="Espace réservé du pied de page 4">
            <a:extLst>
              <a:ext uri="{FF2B5EF4-FFF2-40B4-BE49-F238E27FC236}">
                <a16:creationId xmlns:a16="http://schemas.microsoft.com/office/drawing/2014/main" id="{1D0D55EA-0654-44D0-A3CB-75A4E31619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EF7421AF-F9B5-47F4-963C-0FD6B30262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3F3040-0257-4D2A-A9D9-331CA77FFB13}" type="slidenum">
              <a:rPr lang="fr-FR" smtClean="0"/>
              <a:t>‹N°›</a:t>
            </a:fld>
            <a:endParaRPr lang="fr-FR"/>
          </a:p>
        </p:txBody>
      </p:sp>
    </p:spTree>
    <p:extLst>
      <p:ext uri="{BB962C8B-B14F-4D97-AF65-F5344CB8AC3E}">
        <p14:creationId xmlns:p14="http://schemas.microsoft.com/office/powerpoint/2010/main" val="1908761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BEB163AD-A944-4F7C-B57C-BCCC4B4BFFF1}"/>
              </a:ext>
            </a:extLst>
          </p:cNvPr>
          <p:cNvSpPr>
            <a:spLocks noGrp="1"/>
          </p:cNvSpPr>
          <p:nvPr>
            <p:ph type="ctrTitle"/>
          </p:nvPr>
        </p:nvSpPr>
        <p:spPr>
          <a:xfrm>
            <a:off x="1351803" y="1426128"/>
            <a:ext cx="9144000" cy="3298272"/>
          </a:xfrm>
        </p:spPr>
        <p:txBody>
          <a:bodyPr>
            <a:noAutofit/>
          </a:bodyPr>
          <a:lstStyle/>
          <a:p>
            <a:pPr algn="l">
              <a:lnSpc>
                <a:spcPct val="150000"/>
              </a:lnSpc>
            </a:pPr>
            <a:r>
              <a:rPr kumimoji="0" lang="fr-FR" sz="2800" b="1" i="0" u="none" strike="noStrike" kern="1200" cap="none" spc="0" normalizeH="0" baseline="0" noProof="0" dirty="0">
                <a:ln>
                  <a:noFill/>
                </a:ln>
                <a:solidFill>
                  <a:srgbClr val="92D050"/>
                </a:solidFill>
                <a:effectLst/>
                <a:uLnTx/>
                <a:uFillTx/>
                <a:latin typeface="Marianne" panose="02000000000000000000" pitchFamily="50" charset="0"/>
                <a:ea typeface="+mj-ea"/>
                <a:cs typeface="Arial" panose="020B0604020202020204" pitchFamily="34" charset="0"/>
              </a:rPr>
              <a:t>Les organismes de foncier solidaire</a:t>
            </a:r>
            <a:br>
              <a:rPr kumimoji="0" lang="fr-FR" sz="2800" b="1" i="0" u="none" strike="noStrike" kern="1200" cap="none" spc="0" normalizeH="0" baseline="0" noProof="0" dirty="0">
                <a:ln>
                  <a:noFill/>
                </a:ln>
                <a:solidFill>
                  <a:srgbClr val="92D050"/>
                </a:solidFill>
                <a:effectLst/>
                <a:uLnTx/>
                <a:uFillTx/>
                <a:latin typeface="Marianne" panose="02000000000000000000" pitchFamily="50" charset="0"/>
                <a:ea typeface="+mj-ea"/>
                <a:cs typeface="Arial" panose="020B0604020202020204" pitchFamily="34" charset="0"/>
              </a:rPr>
            </a:br>
            <a:r>
              <a:rPr kumimoji="0" lang="fr-FR" sz="2800" b="1" i="0" u="none" strike="noStrike" kern="1200" cap="none" spc="0" normalizeH="0" baseline="0" noProof="0" dirty="0">
                <a:ln>
                  <a:noFill/>
                </a:ln>
                <a:solidFill>
                  <a:srgbClr val="92D050"/>
                </a:solidFill>
                <a:effectLst/>
                <a:uLnTx/>
                <a:uFillTx/>
                <a:latin typeface="Marianne" panose="02000000000000000000" pitchFamily="50" charset="0"/>
                <a:ea typeface="+mj-ea"/>
                <a:cs typeface="Arial" panose="020B0604020202020204" pitchFamily="34" charset="0"/>
              </a:rPr>
              <a:t>et le bail réel solidaire</a:t>
            </a:r>
            <a:br>
              <a:rPr kumimoji="0" lang="fr-FR" sz="2800" b="1" i="0" u="none" strike="noStrike" kern="1200" cap="none" spc="0" normalizeH="0" baseline="0" noProof="0" dirty="0">
                <a:ln>
                  <a:noFill/>
                </a:ln>
                <a:solidFill>
                  <a:srgbClr val="92D050"/>
                </a:solidFill>
                <a:effectLst/>
                <a:uLnTx/>
                <a:uFillTx/>
                <a:latin typeface="Marianne" panose="02000000000000000000" pitchFamily="50" charset="0"/>
                <a:ea typeface="+mj-ea"/>
                <a:cs typeface="Arial" panose="020B0604020202020204" pitchFamily="34" charset="0"/>
              </a:rPr>
            </a:br>
            <a:br>
              <a:rPr kumimoji="0" lang="fr-FR" sz="2800" b="1" i="0" u="none" strike="noStrike" kern="1200" cap="none" spc="0" normalizeH="0" baseline="0" noProof="0" dirty="0">
                <a:ln>
                  <a:noFill/>
                </a:ln>
                <a:solidFill>
                  <a:srgbClr val="92D050"/>
                </a:solidFill>
                <a:effectLst/>
                <a:uLnTx/>
                <a:uFillTx/>
                <a:latin typeface="Marianne" panose="02000000000000000000" pitchFamily="50" charset="0"/>
                <a:ea typeface="+mj-ea"/>
                <a:cs typeface="Arial" panose="020B0604020202020204" pitchFamily="34" charset="0"/>
              </a:rPr>
            </a:br>
            <a:r>
              <a:rPr kumimoji="0" lang="fr-FR" sz="1600" b="1" i="0" u="none" strike="noStrike" kern="1200" cap="none" spc="0" normalizeH="0" baseline="0" noProof="0" dirty="0">
                <a:ln>
                  <a:noFill/>
                </a:ln>
                <a:solidFill>
                  <a:schemeClr val="accent6">
                    <a:lumMod val="50000"/>
                  </a:schemeClr>
                </a:solidFill>
                <a:effectLst/>
                <a:uLnTx/>
                <a:uFillTx/>
                <a:latin typeface="Marianne" panose="02000000000000000000" pitchFamily="50" charset="0"/>
                <a:ea typeface="+mj-ea"/>
                <a:cs typeface="Arial" panose="020B0604020202020204" pitchFamily="34" charset="0"/>
              </a:rPr>
              <a:t>Webinaire rapport d'activité 2025 – contrôle 2026 et SIAP</a:t>
            </a:r>
            <a:br>
              <a:rPr kumimoji="0" lang="fr-FR" sz="1600" b="1" i="0" u="none" strike="noStrike" kern="1200" cap="none" spc="0" normalizeH="0" baseline="0" noProof="0" dirty="0">
                <a:ln>
                  <a:noFill/>
                </a:ln>
                <a:solidFill>
                  <a:schemeClr val="accent6">
                    <a:lumMod val="50000"/>
                  </a:schemeClr>
                </a:solidFill>
                <a:effectLst/>
                <a:uLnTx/>
                <a:uFillTx/>
                <a:latin typeface="Marianne" panose="02000000000000000000" pitchFamily="50" charset="0"/>
                <a:ea typeface="+mj-ea"/>
                <a:cs typeface="Arial" panose="020B0604020202020204" pitchFamily="34" charset="0"/>
              </a:rPr>
            </a:br>
            <a:r>
              <a:rPr kumimoji="0" lang="fr-FR" sz="1600" b="1" i="0" u="none" strike="noStrike" kern="1200" cap="none" spc="0" normalizeH="0" baseline="0" noProof="0" dirty="0">
                <a:ln>
                  <a:noFill/>
                </a:ln>
                <a:solidFill>
                  <a:schemeClr val="accent6">
                    <a:lumMod val="50000"/>
                  </a:schemeClr>
                </a:solidFill>
                <a:effectLst/>
                <a:uLnTx/>
                <a:uFillTx/>
                <a:latin typeface="Marianne" panose="02000000000000000000" pitchFamily="50" charset="0"/>
                <a:ea typeface="+mj-ea"/>
                <a:cs typeface="Arial" panose="020B0604020202020204" pitchFamily="34" charset="0"/>
              </a:rPr>
              <a:t>DHUP x FSF</a:t>
            </a:r>
            <a:endParaRPr lang="fr-FR" sz="2000" b="1" dirty="0">
              <a:solidFill>
                <a:schemeClr val="accent6">
                  <a:lumMod val="50000"/>
                </a:schemeClr>
              </a:solidFill>
            </a:endParaRPr>
          </a:p>
        </p:txBody>
      </p:sp>
      <p:sp>
        <p:nvSpPr>
          <p:cNvPr id="5" name="ZoneTexte 4">
            <a:extLst>
              <a:ext uri="{FF2B5EF4-FFF2-40B4-BE49-F238E27FC236}">
                <a16:creationId xmlns:a16="http://schemas.microsoft.com/office/drawing/2014/main" id="{0EC89BAA-3315-4804-850A-0DF36914C51A}"/>
              </a:ext>
            </a:extLst>
          </p:cNvPr>
          <p:cNvSpPr txBox="1"/>
          <p:nvPr/>
        </p:nvSpPr>
        <p:spPr>
          <a:xfrm>
            <a:off x="9811948" y="6146800"/>
            <a:ext cx="1955800" cy="553998"/>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DHUP _ AD _ AD5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Mai 2026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1</a:t>
            </a:r>
          </a:p>
        </p:txBody>
      </p:sp>
      <p:pic>
        <p:nvPicPr>
          <p:cNvPr id="7" name="Image 6">
            <a:extLst>
              <a:ext uri="{FF2B5EF4-FFF2-40B4-BE49-F238E27FC236}">
                <a16:creationId xmlns:a16="http://schemas.microsoft.com/office/drawing/2014/main" id="{8A10C7BC-89CC-40D6-A7E2-43B3FCFC3B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252" y="5989598"/>
            <a:ext cx="927551" cy="711200"/>
          </a:xfrm>
          <a:prstGeom prst="rect">
            <a:avLst/>
          </a:prstGeom>
        </p:spPr>
      </p:pic>
    </p:spTree>
    <p:extLst>
      <p:ext uri="{BB962C8B-B14F-4D97-AF65-F5344CB8AC3E}">
        <p14:creationId xmlns:p14="http://schemas.microsoft.com/office/powerpoint/2010/main" val="4116503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6CADF4D0-E9F0-466F-99BF-5520F9459483}"/>
              </a:ext>
            </a:extLst>
          </p:cNvPr>
          <p:cNvSpPr txBox="1"/>
          <p:nvPr/>
        </p:nvSpPr>
        <p:spPr>
          <a:xfrm>
            <a:off x="888027" y="3627892"/>
            <a:ext cx="969261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rPr>
              <a:t>Contrôle de l’activité des OFS sur l’exercice 2025</a:t>
            </a:r>
          </a:p>
          <a:p>
            <a:pPr marL="0" marR="0" lvl="0" indent="0" algn="l" defTabSz="914400" rtl="0" eaLnBrk="1" fontAlgn="auto" latinLnBrk="0" hangingPunct="1">
              <a:lnSpc>
                <a:spcPct val="100000"/>
              </a:lnSpc>
              <a:spcBef>
                <a:spcPts val="0"/>
              </a:spcBef>
              <a:spcAft>
                <a:spcPts val="0"/>
              </a:spcAft>
              <a:buClrTx/>
              <a:buSzTx/>
              <a:buFontTx/>
              <a:buNone/>
              <a:tabLst/>
              <a:defRPr/>
            </a:pPr>
            <a:r>
              <a:rPr lang="fr-FR" b="1" dirty="0">
                <a:solidFill>
                  <a:schemeClr val="accent6">
                    <a:lumMod val="50000"/>
                  </a:schemeClr>
                </a:solidFill>
                <a:latin typeface="Marianne" panose="02000000000000000000" pitchFamily="2" charset="0"/>
              </a:rPr>
              <a:t>-&gt; Tableau Excel à envoyer aux </a:t>
            </a:r>
            <a:r>
              <a:rPr lang="fr-FR" b="1" dirty="0" err="1">
                <a:solidFill>
                  <a:schemeClr val="accent6">
                    <a:lumMod val="50000"/>
                  </a:schemeClr>
                </a:solidFill>
                <a:latin typeface="Marianne" panose="02000000000000000000" pitchFamily="2" charset="0"/>
              </a:rPr>
              <a:t>DREALs</a:t>
            </a:r>
            <a:r>
              <a:rPr lang="fr-FR" b="1" dirty="0">
                <a:solidFill>
                  <a:schemeClr val="accent6">
                    <a:lumMod val="50000"/>
                  </a:schemeClr>
                </a:solidFill>
                <a:latin typeface="Marianne" panose="02000000000000000000" pitchFamily="2" charset="0"/>
              </a:rPr>
              <a:t>/DRIHL</a:t>
            </a:r>
            <a:endParaRPr kumimoji="0" lang="fr-FR" b="1" i="0" u="none" strike="noStrike" kern="1200" cap="none" spc="0" normalizeH="0" baseline="0" noProof="0" dirty="0">
              <a:ln>
                <a:noFill/>
              </a:ln>
              <a:solidFill>
                <a:schemeClr val="accent6">
                  <a:lumMod val="50000"/>
                </a:schemeClr>
              </a:solidFill>
              <a:effectLst/>
              <a:uLnTx/>
              <a:uFillTx/>
              <a:latin typeface="Marianne" panose="02000000000000000000" pitchFamily="2" charset="0"/>
              <a:ea typeface="+mn-ea"/>
              <a:cs typeface="+mn-cs"/>
            </a:endParaRPr>
          </a:p>
        </p:txBody>
      </p:sp>
      <p:sp>
        <p:nvSpPr>
          <p:cNvPr id="5" name="ZoneTexte 4">
            <a:extLst>
              <a:ext uri="{FF2B5EF4-FFF2-40B4-BE49-F238E27FC236}">
                <a16:creationId xmlns:a16="http://schemas.microsoft.com/office/drawing/2014/main" id="{3B416165-3BF6-4BEE-AF45-BE4900FBAA15}"/>
              </a:ext>
            </a:extLst>
          </p:cNvPr>
          <p:cNvSpPr txBox="1"/>
          <p:nvPr/>
        </p:nvSpPr>
        <p:spPr>
          <a:xfrm>
            <a:off x="9811948" y="6146800"/>
            <a:ext cx="1955800" cy="553998"/>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DHUP _ AD _ AD5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Mai 2026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10</a:t>
            </a:r>
          </a:p>
        </p:txBody>
      </p:sp>
      <p:pic>
        <p:nvPicPr>
          <p:cNvPr id="6" name="Image 5">
            <a:extLst>
              <a:ext uri="{FF2B5EF4-FFF2-40B4-BE49-F238E27FC236}">
                <a16:creationId xmlns:a16="http://schemas.microsoft.com/office/drawing/2014/main" id="{10D32545-CE25-4565-9772-DBB6FDA0C3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252" y="5989598"/>
            <a:ext cx="927551" cy="711200"/>
          </a:xfrm>
          <a:prstGeom prst="rect">
            <a:avLst/>
          </a:prstGeom>
        </p:spPr>
      </p:pic>
    </p:spTree>
    <p:extLst>
      <p:ext uri="{BB962C8B-B14F-4D97-AF65-F5344CB8AC3E}">
        <p14:creationId xmlns:p14="http://schemas.microsoft.com/office/powerpoint/2010/main" val="2623017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a:extLst>
              <a:ext uri="{FF2B5EF4-FFF2-40B4-BE49-F238E27FC236}">
                <a16:creationId xmlns:a16="http://schemas.microsoft.com/office/drawing/2014/main" id="{0FD00439-A596-4A39-862D-55391F260744}"/>
              </a:ext>
            </a:extLst>
          </p:cNvPr>
          <p:cNvSpPr>
            <a:spLocks noGrp="1"/>
          </p:cNvSpPr>
          <p:nvPr>
            <p:ph idx="1"/>
          </p:nvPr>
        </p:nvSpPr>
        <p:spPr>
          <a:xfrm>
            <a:off x="424252" y="828916"/>
            <a:ext cx="11343496" cy="4907560"/>
          </a:xfrm>
        </p:spPr>
        <p:txBody>
          <a:bodyPr>
            <a:normAutofit/>
          </a:bodyPr>
          <a:lstStyle/>
          <a:p>
            <a:pPr algn="just">
              <a:buFont typeface="Wingdings" panose="05000000000000000000" pitchFamily="2" charset="2"/>
              <a:buChar char="Ø"/>
            </a:pPr>
            <a:r>
              <a:rPr lang="fr-FR" sz="1400" b="1" dirty="0">
                <a:latin typeface="+mj-lt"/>
                <a:ea typeface="Calibri" panose="020F0502020204030204" pitchFamily="34" charset="0"/>
                <a:cs typeface="Calibri Light" panose="020F0302020204030204" pitchFamily="34" charset="0"/>
                <a:sym typeface="Wingdings" panose="05000000000000000000" pitchFamily="2" charset="2"/>
              </a:rPr>
              <a:t>Article R. 329-11 du code de l’urbanisme</a:t>
            </a:r>
          </a:p>
          <a:p>
            <a:pPr marL="0" indent="0" algn="ctr">
              <a:buNone/>
            </a:pPr>
            <a:r>
              <a:rPr lang="fr-FR" sz="1400" dirty="0">
                <a:latin typeface="+mj-lt"/>
                <a:ea typeface="Calibri" panose="020F0502020204030204" pitchFamily="34" charset="0"/>
                <a:cs typeface="Calibri Light" panose="020F0302020204030204" pitchFamily="34" charset="0"/>
                <a:sym typeface="Wingdings" panose="05000000000000000000" pitchFamily="2" charset="2"/>
              </a:rPr>
              <a:t>« L'organisme de foncier solidaire établit chaque année un rapport d'activité, qui est soumis à l'approbation de son organe de décision. Il est adressé au préfet qui a délivré l'agrément au plus tard le 31 juillet de chaque année. Ce rapport d'activité est également adressé, avant la même date, à chacun des préfets des départements dans lesquels intervient l'organisme foncier solidaire »</a:t>
            </a:r>
          </a:p>
          <a:p>
            <a:pPr marL="0" indent="0" algn="just">
              <a:buNone/>
            </a:pPr>
            <a:r>
              <a:rPr lang="fr-FR" sz="1400" dirty="0">
                <a:latin typeface="+mj-lt"/>
                <a:ea typeface="Calibri" panose="020F0502020204030204" pitchFamily="34" charset="0"/>
                <a:cs typeface="Calibri Light" panose="020F0302020204030204" pitchFamily="34" charset="0"/>
                <a:sym typeface="Wingdings" panose="05000000000000000000" pitchFamily="2" charset="2"/>
              </a:rPr>
              <a:t>Ainsi tous les OFS agréé au 31 décembre 2025 doivent transmettre un rapport d’activité dans les formes prescrites par l’articles susvisé et ce, au plus tard, pour le 31 juillet 2026. </a:t>
            </a:r>
          </a:p>
          <a:p>
            <a:pPr marL="0" indent="0" algn="just">
              <a:buNone/>
            </a:pPr>
            <a:r>
              <a:rPr lang="fr-FR" sz="1400" dirty="0">
                <a:latin typeface="+mj-lt"/>
                <a:ea typeface="Calibri" panose="020F0502020204030204" pitchFamily="34" charset="0"/>
                <a:cs typeface="Calibri Light" panose="020F0302020204030204" pitchFamily="34" charset="0"/>
                <a:sym typeface="Wingdings" panose="05000000000000000000" pitchFamily="2" charset="2"/>
              </a:rPr>
              <a:t>Il est attendu de cette campagne qu’elle permette : </a:t>
            </a:r>
          </a:p>
          <a:p>
            <a:pPr algn="just"/>
            <a:r>
              <a:rPr lang="fr-FR" sz="1400" dirty="0">
                <a:latin typeface="+mj-lt"/>
                <a:ea typeface="Calibri" panose="020F0502020204030204" pitchFamily="34" charset="0"/>
                <a:cs typeface="Calibri Light" panose="020F0302020204030204" pitchFamily="34" charset="0"/>
                <a:sym typeface="Wingdings" panose="05000000000000000000" pitchFamily="2" charset="2"/>
              </a:rPr>
              <a:t>1.Le contrôle de l'activité des OFS au regard des conditions de délivrance des agréments, tout particulièrement pour les OFS dont la solidité du modèle économique et les projections de développement de l’activité présentées dans le cadre de leurs demandes d’agrément justifient un suivi particulier dans la durée.</a:t>
            </a:r>
          </a:p>
          <a:p>
            <a:pPr algn="just"/>
            <a:r>
              <a:rPr lang="fr-FR" sz="1400" dirty="0">
                <a:latin typeface="+mj-lt"/>
                <a:ea typeface="Calibri" panose="020F0502020204030204" pitchFamily="34" charset="0"/>
                <a:cs typeface="Calibri Light" panose="020F0302020204030204" pitchFamily="34" charset="0"/>
                <a:sym typeface="Wingdings" panose="05000000000000000000" pitchFamily="2" charset="2"/>
              </a:rPr>
              <a:t>2.Le suivi du parc de logements en BRS et de leurs occupants en 2025 dans le but d’évaluer la place du dispositif dans la politique de l’accession sociale à la propriété et plus généralement d’analyser les effets économiques et sociaux du BRS. </a:t>
            </a:r>
          </a:p>
          <a:p>
            <a:pPr marL="457200" lvl="1" indent="0" algn="just">
              <a:buNone/>
            </a:pPr>
            <a:r>
              <a:rPr lang="fr-FR" sz="1000" dirty="0">
                <a:latin typeface="+mj-lt"/>
                <a:ea typeface="Calibri" panose="020F0502020204030204" pitchFamily="34" charset="0"/>
                <a:cs typeface="Calibri Light" panose="020F0302020204030204" pitchFamily="34" charset="0"/>
                <a:sym typeface="Wingdings" panose="05000000000000000000" pitchFamily="2" charset="2"/>
              </a:rPr>
              <a:t>De plus, chaque OFS devra faire apparaitre dans son rapport d’activité </a:t>
            </a:r>
            <a:r>
              <a:rPr lang="fr-FR" sz="1000" u="sng" dirty="0">
                <a:latin typeface="+mj-lt"/>
                <a:ea typeface="Calibri" panose="020F0502020204030204" pitchFamily="34" charset="0"/>
                <a:cs typeface="Calibri Light" panose="020F0302020204030204" pitchFamily="34" charset="0"/>
                <a:sym typeface="Wingdings" panose="05000000000000000000" pitchFamily="2" charset="2"/>
              </a:rPr>
              <a:t>ses projections de production en BRS pour les 3 prochaines années (2026 - 2028)</a:t>
            </a:r>
            <a:r>
              <a:rPr lang="fr-FR" sz="1000" dirty="0">
                <a:latin typeface="+mj-lt"/>
                <a:ea typeface="Calibri" panose="020F0502020204030204" pitchFamily="34" charset="0"/>
                <a:cs typeface="Calibri Light" panose="020F0302020204030204" pitchFamily="34" charset="0"/>
                <a:sym typeface="Wingdings" panose="05000000000000000000" pitchFamily="2" charset="2"/>
              </a:rPr>
              <a:t> afin d’améliorer la visibilité du développement du parc à moyen terme. </a:t>
            </a:r>
          </a:p>
          <a:p>
            <a:pPr algn="just"/>
            <a:r>
              <a:rPr lang="fr-FR" sz="1400" dirty="0">
                <a:latin typeface="+mj-lt"/>
                <a:ea typeface="Calibri" panose="020F0502020204030204" pitchFamily="34" charset="0"/>
                <a:cs typeface="Calibri Light" panose="020F0302020204030204" pitchFamily="34" charset="0"/>
                <a:sym typeface="Wingdings" panose="05000000000000000000" pitchFamily="2" charset="2"/>
              </a:rPr>
              <a:t>3.Le suivi du parc de locaux d’activité en bail réel solidaire d’activité (BRSA) et de leurs occupants, mais également des modalités de mise en œuvre des conditions de publicité préalable obligatoire et des potentiels sous-critères d’éligibilité fixés par les OFS. Ce suivi devra permettre d’évaluer les effets du BRSA en matière de mixité fonctionnelle et d’amélioration du cadre de vie.</a:t>
            </a:r>
          </a:p>
          <a:p>
            <a:pPr algn="just"/>
            <a:r>
              <a:rPr lang="fr-FR" sz="1400" dirty="0">
                <a:latin typeface="+mj-lt"/>
                <a:ea typeface="Calibri" panose="020F0502020204030204" pitchFamily="34" charset="0"/>
                <a:cs typeface="Calibri Light" panose="020F0302020204030204" pitchFamily="34" charset="0"/>
                <a:sym typeface="Wingdings" panose="05000000000000000000" pitchFamily="2" charset="2"/>
              </a:rPr>
              <a:t>4.L’inventaire des logements BRS dans le cadre du décompte SRU (article 55 de la loi SRU).</a:t>
            </a:r>
          </a:p>
          <a:p>
            <a:pPr marL="0" indent="0" algn="just">
              <a:buNone/>
            </a:pPr>
            <a:endParaRPr lang="fr-FR" sz="1400" b="1"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200" b="1"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b="1"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p:txBody>
      </p:sp>
      <p:sp>
        <p:nvSpPr>
          <p:cNvPr id="5" name="ZoneTexte 4">
            <a:extLst>
              <a:ext uri="{FF2B5EF4-FFF2-40B4-BE49-F238E27FC236}">
                <a16:creationId xmlns:a16="http://schemas.microsoft.com/office/drawing/2014/main" id="{BF6B3ABD-C43D-4066-99FB-FE15C6946B86}"/>
              </a:ext>
            </a:extLst>
          </p:cNvPr>
          <p:cNvSpPr txBox="1"/>
          <p:nvPr/>
        </p:nvSpPr>
        <p:spPr>
          <a:xfrm>
            <a:off x="424251" y="354128"/>
            <a:ext cx="74614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dirty="0">
                <a:solidFill>
                  <a:srgbClr val="92D050"/>
                </a:solidFill>
                <a:latin typeface="Marianne" panose="02000000000000000000" pitchFamily="2" charset="0"/>
              </a:rPr>
              <a:t>1</a:t>
            </a:r>
            <a:r>
              <a:rPr kumimoji="0" lang="fr-FR" sz="1800"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rPr>
              <a:t> _ Rappel règlementaire </a:t>
            </a:r>
          </a:p>
        </p:txBody>
      </p:sp>
      <p:sp>
        <p:nvSpPr>
          <p:cNvPr id="6" name="ZoneTexte 5">
            <a:extLst>
              <a:ext uri="{FF2B5EF4-FFF2-40B4-BE49-F238E27FC236}">
                <a16:creationId xmlns:a16="http://schemas.microsoft.com/office/drawing/2014/main" id="{05B8DEDE-056C-4B33-9406-9E7891146923}"/>
              </a:ext>
            </a:extLst>
          </p:cNvPr>
          <p:cNvSpPr txBox="1"/>
          <p:nvPr/>
        </p:nvSpPr>
        <p:spPr>
          <a:xfrm>
            <a:off x="9811948" y="6146800"/>
            <a:ext cx="1955800" cy="553998"/>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DHUP _ AD _ AD5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Mai 2026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11</a:t>
            </a:r>
          </a:p>
        </p:txBody>
      </p:sp>
      <p:pic>
        <p:nvPicPr>
          <p:cNvPr id="7" name="Image 6">
            <a:extLst>
              <a:ext uri="{FF2B5EF4-FFF2-40B4-BE49-F238E27FC236}">
                <a16:creationId xmlns:a16="http://schemas.microsoft.com/office/drawing/2014/main" id="{6C0B1124-C943-45DF-97DE-34DBC4985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252" y="5989598"/>
            <a:ext cx="927551" cy="711200"/>
          </a:xfrm>
          <a:prstGeom prst="rect">
            <a:avLst/>
          </a:prstGeom>
        </p:spPr>
      </p:pic>
      <p:sp>
        <p:nvSpPr>
          <p:cNvPr id="13" name="Espace réservé du contenu 2">
            <a:extLst>
              <a:ext uri="{FF2B5EF4-FFF2-40B4-BE49-F238E27FC236}">
                <a16:creationId xmlns:a16="http://schemas.microsoft.com/office/drawing/2014/main" id="{733F7A22-4E2D-4BD6-AA2C-CF6F007EBBA2}"/>
              </a:ext>
            </a:extLst>
          </p:cNvPr>
          <p:cNvSpPr txBox="1">
            <a:spLocks/>
          </p:cNvSpPr>
          <p:nvPr/>
        </p:nvSpPr>
        <p:spPr>
          <a:xfrm>
            <a:off x="1419383" y="5392812"/>
            <a:ext cx="9206929" cy="1097653"/>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fr-FR" sz="1100" b="1" dirty="0">
                <a:latin typeface="+mj-lt"/>
                <a:ea typeface="Calibri" panose="020F0502020204030204" pitchFamily="34" charset="0"/>
                <a:cs typeface="Calibri Light" panose="020F0302020204030204" pitchFamily="34" charset="0"/>
                <a:sym typeface="Wingdings" panose="05000000000000000000" pitchFamily="2" charset="2"/>
              </a:rPr>
              <a:t>De plus il est rappelé que :</a:t>
            </a:r>
          </a:p>
          <a:p>
            <a:pPr marL="0" indent="0" algn="just">
              <a:buNone/>
            </a:pPr>
            <a:r>
              <a:rPr lang="fr-FR" sz="1100" b="1" dirty="0">
                <a:latin typeface="+mj-lt"/>
                <a:ea typeface="Calibri" panose="020F0502020204030204" pitchFamily="34" charset="0"/>
                <a:cs typeface="Calibri Light" panose="020F0302020204030204" pitchFamily="34" charset="0"/>
                <a:sym typeface="Wingdings" panose="05000000000000000000" pitchFamily="2" charset="2"/>
              </a:rPr>
              <a:t>L’article R.329-14 CU prévoit que le préfet de région peut à tout moment suspendre ou retirer l'agrément si l'organisme ne satisfait plus aux conditions de délivrance de cet agrément ou s'il constate un manquement grave à ses obligations. Les conditions de suspension ou de retrait de l’agrément sont précisées à l’article R.329-16 CU. </a:t>
            </a:r>
          </a:p>
          <a:p>
            <a:pPr algn="just">
              <a:buFont typeface="Wingdings" panose="05000000000000000000" pitchFamily="2" charset="2"/>
              <a:buChar char="Ø"/>
            </a:pPr>
            <a:r>
              <a:rPr lang="fr-FR" sz="1100" b="1" dirty="0">
                <a:latin typeface="+mj-lt"/>
                <a:ea typeface="Calibri" panose="020F0502020204030204" pitchFamily="34" charset="0"/>
                <a:cs typeface="Calibri Light" panose="020F0302020204030204" pitchFamily="34" charset="0"/>
                <a:sym typeface="Wingdings" panose="05000000000000000000" pitchFamily="2" charset="2"/>
              </a:rPr>
              <a:t>En particulier, l’absence de transmission de rapports d'activité annuels ou la transmission d’éléments incomplets durant deux exercices consécutifs, malgré la mise en demeure qui lui a été faite en application de l'article R. 329-11 CU, constituent des manquements graves de l'OFS à ses obligations, susceptibles de motiver une suspension ou un retrait d’agrément.</a:t>
            </a:r>
          </a:p>
          <a:p>
            <a:pPr marL="0" indent="0" algn="just">
              <a:buFont typeface="Arial" panose="020B0604020202020204" pitchFamily="34" charset="0"/>
              <a:buNone/>
            </a:pPr>
            <a:endParaRPr lang="fr-FR" sz="1400" b="1"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Font typeface="Arial" panose="020B0604020202020204" pitchFamily="34" charset="0"/>
              <a:buNone/>
            </a:pPr>
            <a:endParaRPr lang="fr-FR" sz="200" b="1"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Font typeface="Arial" panose="020B0604020202020204" pitchFamily="34" charset="0"/>
              <a:buNone/>
            </a:pPr>
            <a:endParaRPr lang="fr-FR" sz="1600" b="1"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Font typeface="Arial" panose="020B0604020202020204" pitchFamily="34" charset="0"/>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Font typeface="Arial" panose="020B0604020202020204" pitchFamily="34" charset="0"/>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p:txBody>
      </p:sp>
    </p:spTree>
    <p:extLst>
      <p:ext uri="{BB962C8B-B14F-4D97-AF65-F5344CB8AC3E}">
        <p14:creationId xmlns:p14="http://schemas.microsoft.com/office/powerpoint/2010/main" val="3151394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a:extLst>
              <a:ext uri="{FF2B5EF4-FFF2-40B4-BE49-F238E27FC236}">
                <a16:creationId xmlns:a16="http://schemas.microsoft.com/office/drawing/2014/main" id="{0FD00439-A596-4A39-862D-55391F260744}"/>
              </a:ext>
            </a:extLst>
          </p:cNvPr>
          <p:cNvSpPr>
            <a:spLocks noGrp="1"/>
          </p:cNvSpPr>
          <p:nvPr>
            <p:ph idx="1"/>
          </p:nvPr>
        </p:nvSpPr>
        <p:spPr>
          <a:xfrm>
            <a:off x="424251" y="771116"/>
            <a:ext cx="11343496" cy="4907560"/>
          </a:xfrm>
        </p:spPr>
        <p:txBody>
          <a:bodyPr>
            <a:normAutofit/>
          </a:bodyPr>
          <a:lstStyle/>
          <a:p>
            <a:pPr marL="0" indent="0" algn="just">
              <a:buNone/>
            </a:pPr>
            <a:endParaRPr lang="fr-FR" sz="18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ctr">
              <a:buNone/>
            </a:pPr>
            <a:r>
              <a:rPr lang="fr-FR" sz="1800" b="1" dirty="0">
                <a:latin typeface="+mj-lt"/>
                <a:ea typeface="Calibri" panose="020F0502020204030204" pitchFamily="34" charset="0"/>
                <a:cs typeface="Calibri Light" panose="020F0302020204030204" pitchFamily="34" charset="0"/>
                <a:sym typeface="Wingdings" panose="05000000000000000000" pitchFamily="2" charset="2"/>
              </a:rPr>
              <a:t>Le contrôle de l’activité des OFS verra en 2026 ces modalités techniques évoluer par rapport aux années précédentes</a:t>
            </a:r>
          </a:p>
          <a:p>
            <a:pPr marL="0" indent="0" algn="just">
              <a:buNone/>
            </a:pPr>
            <a:endParaRPr lang="fr-FR" sz="18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r>
              <a:rPr lang="fr-FR" sz="1800" dirty="0">
                <a:latin typeface="+mj-lt"/>
                <a:ea typeface="Calibri" panose="020F0502020204030204" pitchFamily="34" charset="0"/>
                <a:cs typeface="Calibri Light" panose="020F0302020204030204" pitchFamily="34" charset="0"/>
                <a:sym typeface="Wingdings" panose="05000000000000000000" pitchFamily="2" charset="2"/>
              </a:rPr>
              <a:t>En effet </a:t>
            </a:r>
            <a:r>
              <a:rPr lang="fr-FR" sz="1800" b="1" dirty="0">
                <a:solidFill>
                  <a:srgbClr val="FF0000"/>
                </a:solidFill>
                <a:latin typeface="+mj-lt"/>
                <a:ea typeface="Calibri" panose="020F0502020204030204" pitchFamily="34" charset="0"/>
                <a:cs typeface="Calibri Light" panose="020F0302020204030204" pitchFamily="34" charset="0"/>
                <a:sym typeface="Wingdings" panose="05000000000000000000" pitchFamily="2" charset="2"/>
              </a:rPr>
              <a:t>l’outil </a:t>
            </a:r>
            <a:r>
              <a:rPr lang="fr-FR" sz="1800" b="1" dirty="0" err="1">
                <a:solidFill>
                  <a:srgbClr val="FF0000"/>
                </a:solidFill>
                <a:latin typeface="+mj-lt"/>
                <a:ea typeface="Calibri" panose="020F0502020204030204" pitchFamily="34" charset="0"/>
                <a:cs typeface="Calibri Light" panose="020F0302020204030204" pitchFamily="34" charset="0"/>
                <a:sym typeface="Wingdings" panose="05000000000000000000" pitchFamily="2" charset="2"/>
              </a:rPr>
              <a:t>Timetonic</a:t>
            </a:r>
            <a:r>
              <a:rPr lang="fr-FR" sz="1800" b="1" dirty="0">
                <a:solidFill>
                  <a:srgbClr val="FF0000"/>
                </a:solidFill>
                <a:latin typeface="+mj-lt"/>
                <a:ea typeface="Calibri" panose="020F0502020204030204" pitchFamily="34" charset="0"/>
                <a:cs typeface="Calibri Light" panose="020F0302020204030204" pitchFamily="34" charset="0"/>
                <a:sym typeface="Wingdings" panose="05000000000000000000" pitchFamily="2" charset="2"/>
              </a:rPr>
              <a:t> ne sera pas utilisé</a:t>
            </a:r>
            <a:r>
              <a:rPr lang="fr-FR" sz="1800" dirty="0">
                <a:latin typeface="+mj-lt"/>
                <a:ea typeface="Calibri" panose="020F0502020204030204" pitchFamily="34" charset="0"/>
                <a:cs typeface="Calibri Light" panose="020F0302020204030204" pitchFamily="34" charset="0"/>
                <a:sym typeface="Wingdings" panose="05000000000000000000" pitchFamily="2" charset="2"/>
              </a:rPr>
              <a:t>.</a:t>
            </a:r>
          </a:p>
          <a:p>
            <a:pPr marL="0" indent="0" algn="just">
              <a:buNone/>
            </a:pPr>
            <a:endParaRPr lang="fr-FR" sz="1800" dirty="0">
              <a:latin typeface="+mj-lt"/>
              <a:ea typeface="Calibri" panose="020F0502020204030204" pitchFamily="34" charset="0"/>
              <a:cs typeface="Calibri Light" panose="020F0302020204030204" pitchFamily="34" charset="0"/>
              <a:sym typeface="Wingdings" panose="05000000000000000000" pitchFamily="2" charset="2"/>
            </a:endParaRPr>
          </a:p>
          <a:p>
            <a:pPr algn="just">
              <a:buFont typeface="Wingdings" panose="05000000000000000000" pitchFamily="2" charset="2"/>
              <a:buChar char="Ø"/>
            </a:pPr>
            <a:r>
              <a:rPr lang="fr-FR" sz="1800" b="1" dirty="0">
                <a:latin typeface="+mj-lt"/>
                <a:ea typeface="Calibri" panose="020F0502020204030204" pitchFamily="34" charset="0"/>
                <a:cs typeface="Calibri Light" panose="020F0302020204030204" pitchFamily="34" charset="0"/>
                <a:sym typeface="Wingdings" panose="05000000000000000000" pitchFamily="2" charset="2"/>
              </a:rPr>
              <a:t>Les OFS </a:t>
            </a:r>
            <a:r>
              <a:rPr lang="fr-FR" sz="1800" dirty="0">
                <a:latin typeface="+mj-lt"/>
                <a:ea typeface="Calibri" panose="020F0502020204030204" pitchFamily="34" charset="0"/>
                <a:cs typeface="Calibri Light" panose="020F0302020204030204" pitchFamily="34" charset="0"/>
                <a:sym typeface="Wingdings" panose="05000000000000000000" pitchFamily="2" charset="2"/>
              </a:rPr>
              <a:t>devront transmettre par voie électronique le tableau de suivi des BRS, à jour au 31 décembre 2025, et sous format </a:t>
            </a:r>
            <a:r>
              <a:rPr lang="fr-FR" sz="1800" dirty="0" err="1">
                <a:latin typeface="+mj-lt"/>
                <a:ea typeface="Calibri" panose="020F0502020204030204" pitchFamily="34" charset="0"/>
                <a:cs typeface="Calibri Light" panose="020F0302020204030204" pitchFamily="34" charset="0"/>
                <a:sym typeface="Wingdings" panose="05000000000000000000" pitchFamily="2" charset="2"/>
              </a:rPr>
              <a:t>xls</a:t>
            </a:r>
            <a:r>
              <a:rPr lang="fr-FR" sz="1800" dirty="0">
                <a:latin typeface="+mj-lt"/>
                <a:ea typeface="Calibri" panose="020F0502020204030204" pitchFamily="34" charset="0"/>
                <a:cs typeface="Calibri Light" panose="020F0302020204030204" pitchFamily="34" charset="0"/>
                <a:sym typeface="Wingdings" panose="05000000000000000000" pitchFamily="2" charset="2"/>
              </a:rPr>
              <a:t>. </a:t>
            </a:r>
          </a:p>
          <a:p>
            <a:pPr marL="0" indent="0" algn="just">
              <a:buNone/>
            </a:pPr>
            <a:r>
              <a:rPr lang="fr-FR" sz="1800" dirty="0">
                <a:latin typeface="+mj-lt"/>
                <a:ea typeface="Calibri" panose="020F0502020204030204" pitchFamily="34" charset="0"/>
                <a:cs typeface="Calibri Light" panose="020F0302020204030204" pitchFamily="34" charset="0"/>
                <a:sym typeface="Wingdings" panose="05000000000000000000" pitchFamily="2" charset="2"/>
              </a:rPr>
              <a:t>             Ce tableau devra présenter - par ligne - </a:t>
            </a:r>
            <a:r>
              <a:rPr lang="fr-FR" sz="1800" b="1" dirty="0">
                <a:latin typeface="+mj-lt"/>
                <a:ea typeface="Calibri" panose="020F0502020204030204" pitchFamily="34" charset="0"/>
                <a:cs typeface="Calibri Light" panose="020F0302020204030204" pitchFamily="34" charset="0"/>
                <a:sym typeface="Wingdings" panose="05000000000000000000" pitchFamily="2" charset="2"/>
              </a:rPr>
              <a:t>l’ensemble des BRS signés par l’OFS depuis son début d’activité</a:t>
            </a:r>
            <a:r>
              <a:rPr lang="fr-FR" sz="1800" dirty="0">
                <a:latin typeface="+mj-lt"/>
                <a:ea typeface="Calibri" panose="020F0502020204030204" pitchFamily="34" charset="0"/>
                <a:cs typeface="Calibri Light" panose="020F0302020204030204" pitchFamily="34" charset="0"/>
                <a:sym typeface="Wingdings" panose="05000000000000000000" pitchFamily="2" charset="2"/>
              </a:rPr>
              <a:t>.</a:t>
            </a:r>
          </a:p>
          <a:p>
            <a:pPr marL="0" indent="0" algn="just">
              <a:buNone/>
            </a:pPr>
            <a:endParaRPr lang="fr-FR" sz="1800" dirty="0">
              <a:latin typeface="+mj-lt"/>
              <a:ea typeface="Calibri" panose="020F0502020204030204" pitchFamily="34" charset="0"/>
              <a:cs typeface="Calibri Light" panose="020F0302020204030204" pitchFamily="34" charset="0"/>
              <a:sym typeface="Wingdings" panose="05000000000000000000" pitchFamily="2" charset="2"/>
            </a:endParaRPr>
          </a:p>
          <a:p>
            <a:pPr algn="just">
              <a:buFont typeface="Wingdings" panose="05000000000000000000" pitchFamily="2" charset="2"/>
              <a:buChar char="Ø"/>
            </a:pPr>
            <a:r>
              <a:rPr lang="fr-FR" sz="1800" b="1" dirty="0">
                <a:latin typeface="+mj-lt"/>
                <a:ea typeface="Calibri" panose="020F0502020204030204" pitchFamily="34" charset="0"/>
                <a:cs typeface="Calibri Light" panose="020F0302020204030204" pitchFamily="34" charset="0"/>
                <a:sym typeface="Wingdings" panose="05000000000000000000" pitchFamily="2" charset="2"/>
              </a:rPr>
              <a:t>Les </a:t>
            </a:r>
            <a:r>
              <a:rPr lang="fr-FR" sz="1800" b="1" dirty="0" err="1">
                <a:latin typeface="+mj-lt"/>
                <a:ea typeface="Calibri" panose="020F0502020204030204" pitchFamily="34" charset="0"/>
                <a:cs typeface="Calibri Light" panose="020F0302020204030204" pitchFamily="34" charset="0"/>
                <a:sym typeface="Wingdings" panose="05000000000000000000" pitchFamily="2" charset="2"/>
              </a:rPr>
              <a:t>DREALs</a:t>
            </a:r>
            <a:r>
              <a:rPr lang="fr-FR" sz="1800" b="1" dirty="0">
                <a:latin typeface="+mj-lt"/>
                <a:ea typeface="Calibri" panose="020F0502020204030204" pitchFamily="34" charset="0"/>
                <a:cs typeface="Calibri Light" panose="020F0302020204030204" pitchFamily="34" charset="0"/>
                <a:sym typeface="Wingdings" panose="05000000000000000000" pitchFamily="2" charset="2"/>
              </a:rPr>
              <a:t> </a:t>
            </a:r>
            <a:r>
              <a:rPr lang="fr-FR" sz="1800" dirty="0">
                <a:latin typeface="+mj-lt"/>
                <a:ea typeface="Calibri" panose="020F0502020204030204" pitchFamily="34" charset="0"/>
                <a:cs typeface="Calibri Light" panose="020F0302020204030204" pitchFamily="34" charset="0"/>
                <a:sym typeface="Wingdings" panose="05000000000000000000" pitchFamily="2" charset="2"/>
              </a:rPr>
              <a:t>devront ensuite transmettre par voie électronique le tableau de suivi de l’ensemble des BRS signés sur le périmètre de leur région, à jour au 31 décembre 2025, et sous format </a:t>
            </a:r>
            <a:r>
              <a:rPr lang="fr-FR" sz="1800" dirty="0" err="1">
                <a:latin typeface="+mj-lt"/>
                <a:ea typeface="Calibri" panose="020F0502020204030204" pitchFamily="34" charset="0"/>
                <a:cs typeface="Calibri Light" panose="020F0302020204030204" pitchFamily="34" charset="0"/>
                <a:sym typeface="Wingdings" panose="05000000000000000000" pitchFamily="2" charset="2"/>
              </a:rPr>
              <a:t>xls</a:t>
            </a:r>
            <a:r>
              <a:rPr lang="fr-FR" sz="1800" dirty="0">
                <a:latin typeface="+mj-lt"/>
                <a:ea typeface="Calibri" panose="020F0502020204030204" pitchFamily="34" charset="0"/>
                <a:cs typeface="Calibri Light" panose="020F0302020204030204" pitchFamily="34" charset="0"/>
                <a:sym typeface="Wingdings" panose="05000000000000000000" pitchFamily="2" charset="2"/>
              </a:rPr>
              <a:t> également. </a:t>
            </a:r>
          </a:p>
          <a:p>
            <a:pPr marL="0" indent="0" algn="just">
              <a:buNone/>
            </a:pPr>
            <a:r>
              <a:rPr lang="fr-FR" sz="1800" dirty="0">
                <a:latin typeface="+mj-lt"/>
                <a:ea typeface="Calibri" panose="020F0502020204030204" pitchFamily="34" charset="0"/>
                <a:cs typeface="Calibri Light" panose="020F0302020204030204" pitchFamily="34" charset="0"/>
                <a:sym typeface="Wingdings" panose="05000000000000000000" pitchFamily="2" charset="2"/>
              </a:rPr>
              <a:t>             Ce tableau devra présenter une concaténation de </a:t>
            </a:r>
            <a:r>
              <a:rPr lang="fr-FR" sz="1800" b="1" dirty="0">
                <a:latin typeface="+mj-lt"/>
                <a:ea typeface="Calibri" panose="020F0502020204030204" pitchFamily="34" charset="0"/>
                <a:cs typeface="Calibri Light" panose="020F0302020204030204" pitchFamily="34" charset="0"/>
                <a:sym typeface="Wingdings" panose="05000000000000000000" pitchFamily="2" charset="2"/>
              </a:rPr>
              <a:t>l’ensemble des BRS signés par tous les OFS producteurs dans la région</a:t>
            </a:r>
            <a:r>
              <a:rPr lang="fr-FR" sz="1800" dirty="0">
                <a:latin typeface="+mj-lt"/>
                <a:ea typeface="Calibri" panose="020F0502020204030204" pitchFamily="34" charset="0"/>
                <a:cs typeface="Calibri Light" panose="020F0302020204030204" pitchFamily="34" charset="0"/>
                <a:sym typeface="Wingdings" panose="05000000000000000000" pitchFamily="2" charset="2"/>
              </a:rPr>
              <a:t>. </a:t>
            </a:r>
          </a:p>
          <a:p>
            <a:pPr marL="0" indent="0" algn="just">
              <a:buNone/>
            </a:pPr>
            <a:endParaRPr lang="fr-FR" sz="200" b="1"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b="1"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p:txBody>
      </p:sp>
      <p:sp>
        <p:nvSpPr>
          <p:cNvPr id="5" name="ZoneTexte 4">
            <a:extLst>
              <a:ext uri="{FF2B5EF4-FFF2-40B4-BE49-F238E27FC236}">
                <a16:creationId xmlns:a16="http://schemas.microsoft.com/office/drawing/2014/main" id="{BF6B3ABD-C43D-4066-99FB-FE15C6946B86}"/>
              </a:ext>
            </a:extLst>
          </p:cNvPr>
          <p:cNvSpPr txBox="1"/>
          <p:nvPr/>
        </p:nvSpPr>
        <p:spPr>
          <a:xfrm>
            <a:off x="424250" y="354128"/>
            <a:ext cx="991937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rPr>
              <a:t>2 _ Modalités transitoires de collecte des données quantitatives pour l’exercice 2025</a:t>
            </a:r>
          </a:p>
        </p:txBody>
      </p:sp>
      <p:sp>
        <p:nvSpPr>
          <p:cNvPr id="6" name="ZoneTexte 5">
            <a:extLst>
              <a:ext uri="{FF2B5EF4-FFF2-40B4-BE49-F238E27FC236}">
                <a16:creationId xmlns:a16="http://schemas.microsoft.com/office/drawing/2014/main" id="{05B8DEDE-056C-4B33-9406-9E7891146923}"/>
              </a:ext>
            </a:extLst>
          </p:cNvPr>
          <p:cNvSpPr txBox="1"/>
          <p:nvPr/>
        </p:nvSpPr>
        <p:spPr>
          <a:xfrm>
            <a:off x="9811948" y="6146800"/>
            <a:ext cx="1955800" cy="553998"/>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DHUP _ AD _ AD5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Mai 2026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12</a:t>
            </a:r>
          </a:p>
        </p:txBody>
      </p:sp>
      <p:pic>
        <p:nvPicPr>
          <p:cNvPr id="7" name="Image 6">
            <a:extLst>
              <a:ext uri="{FF2B5EF4-FFF2-40B4-BE49-F238E27FC236}">
                <a16:creationId xmlns:a16="http://schemas.microsoft.com/office/drawing/2014/main" id="{6C0B1124-C943-45DF-97DE-34DBC4985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252" y="5989598"/>
            <a:ext cx="927551" cy="711200"/>
          </a:xfrm>
          <a:prstGeom prst="rect">
            <a:avLst/>
          </a:prstGeom>
        </p:spPr>
      </p:pic>
    </p:spTree>
    <p:extLst>
      <p:ext uri="{BB962C8B-B14F-4D97-AF65-F5344CB8AC3E}">
        <p14:creationId xmlns:p14="http://schemas.microsoft.com/office/powerpoint/2010/main" val="415714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a:extLst>
              <a:ext uri="{FF2B5EF4-FFF2-40B4-BE49-F238E27FC236}">
                <a16:creationId xmlns:a16="http://schemas.microsoft.com/office/drawing/2014/main" id="{0FD00439-A596-4A39-862D-55391F260744}"/>
              </a:ext>
            </a:extLst>
          </p:cNvPr>
          <p:cNvSpPr>
            <a:spLocks noGrp="1"/>
          </p:cNvSpPr>
          <p:nvPr>
            <p:ph idx="1"/>
          </p:nvPr>
        </p:nvSpPr>
        <p:spPr>
          <a:xfrm>
            <a:off x="424251" y="771116"/>
            <a:ext cx="11343496" cy="4907560"/>
          </a:xfrm>
        </p:spPr>
        <p:txBody>
          <a:bodyPr>
            <a:normAutofit/>
          </a:bodyPr>
          <a:lstStyle/>
          <a:p>
            <a:pPr marL="0" indent="0" algn="just">
              <a:buNone/>
            </a:pPr>
            <a:endParaRPr lang="fr-FR" sz="18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200" b="1"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b="1"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p:txBody>
      </p:sp>
      <p:sp>
        <p:nvSpPr>
          <p:cNvPr id="5" name="ZoneTexte 4">
            <a:extLst>
              <a:ext uri="{FF2B5EF4-FFF2-40B4-BE49-F238E27FC236}">
                <a16:creationId xmlns:a16="http://schemas.microsoft.com/office/drawing/2014/main" id="{BF6B3ABD-C43D-4066-99FB-FE15C6946B86}"/>
              </a:ext>
            </a:extLst>
          </p:cNvPr>
          <p:cNvSpPr txBox="1"/>
          <p:nvPr/>
        </p:nvSpPr>
        <p:spPr>
          <a:xfrm>
            <a:off x="424250" y="354128"/>
            <a:ext cx="991937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dirty="0">
                <a:solidFill>
                  <a:srgbClr val="92D050"/>
                </a:solidFill>
                <a:latin typeface="Marianne" panose="02000000000000000000" pitchFamily="2" charset="0"/>
              </a:rPr>
              <a:t>3</a:t>
            </a:r>
            <a:r>
              <a:rPr kumimoji="0" lang="fr-FR" sz="1800"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rPr>
              <a:t> _Notice explicative des champs 1/3 </a:t>
            </a:r>
          </a:p>
        </p:txBody>
      </p:sp>
      <p:sp>
        <p:nvSpPr>
          <p:cNvPr id="6" name="ZoneTexte 5">
            <a:extLst>
              <a:ext uri="{FF2B5EF4-FFF2-40B4-BE49-F238E27FC236}">
                <a16:creationId xmlns:a16="http://schemas.microsoft.com/office/drawing/2014/main" id="{05B8DEDE-056C-4B33-9406-9E7891146923}"/>
              </a:ext>
            </a:extLst>
          </p:cNvPr>
          <p:cNvSpPr txBox="1"/>
          <p:nvPr/>
        </p:nvSpPr>
        <p:spPr>
          <a:xfrm>
            <a:off x="9811948" y="6146800"/>
            <a:ext cx="1955800" cy="553998"/>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DHUP _ AD _ AD5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Mai 2026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13</a:t>
            </a:r>
          </a:p>
        </p:txBody>
      </p:sp>
      <p:pic>
        <p:nvPicPr>
          <p:cNvPr id="7" name="Image 6">
            <a:extLst>
              <a:ext uri="{FF2B5EF4-FFF2-40B4-BE49-F238E27FC236}">
                <a16:creationId xmlns:a16="http://schemas.microsoft.com/office/drawing/2014/main" id="{6C0B1124-C943-45DF-97DE-34DBC4985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252" y="5989598"/>
            <a:ext cx="927551" cy="711200"/>
          </a:xfrm>
          <a:prstGeom prst="rect">
            <a:avLst/>
          </a:prstGeom>
        </p:spPr>
      </p:pic>
      <p:pic>
        <p:nvPicPr>
          <p:cNvPr id="11" name="Image 10">
            <a:extLst>
              <a:ext uri="{FF2B5EF4-FFF2-40B4-BE49-F238E27FC236}">
                <a16:creationId xmlns:a16="http://schemas.microsoft.com/office/drawing/2014/main" id="{25AA26F4-B576-4628-A6A3-B732B2F03B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5072" y="793615"/>
            <a:ext cx="9981854" cy="2635385"/>
          </a:xfrm>
          <a:prstGeom prst="rect">
            <a:avLst/>
          </a:prstGeom>
        </p:spPr>
      </p:pic>
      <p:sp>
        <p:nvSpPr>
          <p:cNvPr id="13" name="ZoneTexte 12">
            <a:extLst>
              <a:ext uri="{FF2B5EF4-FFF2-40B4-BE49-F238E27FC236}">
                <a16:creationId xmlns:a16="http://schemas.microsoft.com/office/drawing/2014/main" id="{B437833D-010C-43E2-8B26-657AD7A6D183}"/>
              </a:ext>
            </a:extLst>
          </p:cNvPr>
          <p:cNvSpPr txBox="1"/>
          <p:nvPr/>
        </p:nvSpPr>
        <p:spPr>
          <a:xfrm>
            <a:off x="318977" y="3573710"/>
            <a:ext cx="2297685" cy="2031325"/>
          </a:xfrm>
          <a:prstGeom prst="rect">
            <a:avLst/>
          </a:prstGeom>
          <a:noFill/>
        </p:spPr>
        <p:txBody>
          <a:bodyPr wrap="square">
            <a:spAutoFit/>
          </a:bodyPr>
          <a:lstStyle/>
          <a:p>
            <a:r>
              <a:rPr lang="fr-FR" sz="1400" b="1" dirty="0">
                <a:latin typeface="+mj-lt"/>
              </a:rPr>
              <a:t>Pour la colonne H </a:t>
            </a:r>
            <a:r>
              <a:rPr lang="fr-FR" sz="1400" b="1" dirty="0">
                <a:solidFill>
                  <a:srgbClr val="FF0000"/>
                </a:solidFill>
                <a:latin typeface="+mj-lt"/>
              </a:rPr>
              <a:t>seuls</a:t>
            </a:r>
            <a:r>
              <a:rPr lang="fr-FR" sz="1400" b="1" dirty="0">
                <a:latin typeface="+mj-lt"/>
              </a:rPr>
              <a:t> les champs suivants peuvent apparaitre </a:t>
            </a:r>
            <a:r>
              <a:rPr lang="fr-FR" sz="1400" dirty="0">
                <a:latin typeface="+mj-lt"/>
              </a:rPr>
              <a:t>:</a:t>
            </a:r>
          </a:p>
          <a:p>
            <a:pPr marL="171450" indent="-171450">
              <a:buFont typeface="Arial" panose="020B0604020202020204" pitchFamily="34" charset="0"/>
              <a:buChar char="•"/>
            </a:pPr>
            <a:r>
              <a:rPr lang="fr-FR" sz="1400" dirty="0">
                <a:latin typeface="+mj-lt"/>
              </a:rPr>
              <a:t>Neuf ;</a:t>
            </a:r>
          </a:p>
          <a:p>
            <a:pPr marL="171450" indent="-171450">
              <a:buFont typeface="Arial" panose="020B0604020202020204" pitchFamily="34" charset="0"/>
              <a:buChar char="•"/>
            </a:pPr>
            <a:r>
              <a:rPr lang="fr-FR" sz="1400" dirty="0">
                <a:latin typeface="+mj-lt"/>
              </a:rPr>
              <a:t>Réhabilitation/rénovation ;</a:t>
            </a:r>
          </a:p>
          <a:p>
            <a:pPr marL="171450" indent="-171450">
              <a:buFont typeface="Arial" panose="020B0604020202020204" pitchFamily="34" charset="0"/>
              <a:buChar char="•"/>
            </a:pPr>
            <a:r>
              <a:rPr lang="fr-FR" sz="1400" dirty="0">
                <a:latin typeface="+mj-lt"/>
              </a:rPr>
              <a:t>Vente de patrimoine HLM ;</a:t>
            </a:r>
          </a:p>
          <a:p>
            <a:pPr marL="171450" indent="-171450">
              <a:buFont typeface="Arial" panose="020B0604020202020204" pitchFamily="34" charset="0"/>
              <a:buChar char="•"/>
            </a:pPr>
            <a:r>
              <a:rPr lang="fr-FR" sz="1400" dirty="0">
                <a:latin typeface="+mj-lt"/>
              </a:rPr>
              <a:t>Vente HLM directe ;</a:t>
            </a:r>
          </a:p>
          <a:p>
            <a:pPr marL="171450" indent="-171450">
              <a:buFont typeface="Arial" panose="020B0604020202020204" pitchFamily="34" charset="0"/>
              <a:buChar char="•"/>
            </a:pPr>
            <a:r>
              <a:rPr lang="fr-FR" sz="1400" dirty="0">
                <a:latin typeface="+mj-lt"/>
              </a:rPr>
              <a:t>Autre.</a:t>
            </a:r>
          </a:p>
          <a:p>
            <a:endParaRPr lang="fr-FR" sz="1400" dirty="0">
              <a:latin typeface="+mj-lt"/>
            </a:endParaRPr>
          </a:p>
        </p:txBody>
      </p:sp>
      <p:sp>
        <p:nvSpPr>
          <p:cNvPr id="15" name="ZoneTexte 14">
            <a:extLst>
              <a:ext uri="{FF2B5EF4-FFF2-40B4-BE49-F238E27FC236}">
                <a16:creationId xmlns:a16="http://schemas.microsoft.com/office/drawing/2014/main" id="{93CD0605-0188-4897-8A2B-9948F71D7ADC}"/>
              </a:ext>
            </a:extLst>
          </p:cNvPr>
          <p:cNvSpPr txBox="1"/>
          <p:nvPr/>
        </p:nvSpPr>
        <p:spPr>
          <a:xfrm>
            <a:off x="6539023" y="3530699"/>
            <a:ext cx="5228724" cy="2893100"/>
          </a:xfrm>
          <a:prstGeom prst="rect">
            <a:avLst/>
          </a:prstGeom>
          <a:noFill/>
        </p:spPr>
        <p:txBody>
          <a:bodyPr wrap="square">
            <a:spAutoFit/>
          </a:bodyPr>
          <a:lstStyle/>
          <a:p>
            <a:r>
              <a:rPr lang="fr-FR" sz="1400" b="1" dirty="0">
                <a:latin typeface="+mj-lt"/>
              </a:rPr>
              <a:t>Reventes :</a:t>
            </a:r>
          </a:p>
          <a:p>
            <a:r>
              <a:rPr lang="fr-FR" sz="1400" b="1" dirty="0">
                <a:solidFill>
                  <a:srgbClr val="FF0000"/>
                </a:solidFill>
                <a:latin typeface="+mj-lt"/>
              </a:rPr>
              <a:t>/!\ Aucune ligne ne devra être ajoutée</a:t>
            </a:r>
          </a:p>
          <a:p>
            <a:endParaRPr lang="fr-FR" sz="1400" b="1" dirty="0">
              <a:solidFill>
                <a:srgbClr val="FF0000"/>
              </a:solidFill>
              <a:latin typeface="+mj-lt"/>
            </a:endParaRPr>
          </a:p>
          <a:p>
            <a:pPr algn="just"/>
            <a:r>
              <a:rPr lang="fr-FR" sz="1400" dirty="0">
                <a:latin typeface="+mj-lt"/>
              </a:rPr>
              <a:t>La ligne contenant les informations relatives à la cession initiale du logement en BRS devra être modifiée en :</a:t>
            </a:r>
          </a:p>
          <a:p>
            <a:pPr marL="285750" indent="-285750" algn="just">
              <a:buFont typeface="Wingdings" panose="05000000000000000000" pitchFamily="2" charset="2"/>
              <a:buChar char="ü"/>
            </a:pPr>
            <a:r>
              <a:rPr lang="fr-FR" sz="1400" dirty="0">
                <a:latin typeface="+mj-lt"/>
              </a:rPr>
              <a:t>Faisant apparaitre le mot « Oui » dans la colonne Q intitulée « changement de propriétaire »</a:t>
            </a:r>
          </a:p>
          <a:p>
            <a:pPr marL="285750" indent="-285750" algn="just">
              <a:buFont typeface="Wingdings" panose="05000000000000000000" pitchFamily="2" charset="2"/>
              <a:buChar char="ü"/>
            </a:pPr>
            <a:r>
              <a:rPr lang="fr-FR" sz="1400" dirty="0">
                <a:latin typeface="+mj-lt"/>
              </a:rPr>
              <a:t>Modifiant le contenu de la case de la colonne N pour y inscrire la date de début de jouissance effective du logement par le nouveau preneur du même logement ;</a:t>
            </a:r>
          </a:p>
          <a:p>
            <a:pPr marL="285750" indent="-285750" algn="just">
              <a:buFont typeface="Wingdings" panose="05000000000000000000" pitchFamily="2" charset="2"/>
              <a:buChar char="ü"/>
            </a:pPr>
            <a:r>
              <a:rPr lang="fr-FR" sz="1400" dirty="0">
                <a:latin typeface="+mj-lt"/>
              </a:rPr>
              <a:t>Modifiant le contenu de la case de la colonne W pour y inscrire la date de signature du BRS avec le nouveau preneur du même logement. </a:t>
            </a:r>
          </a:p>
        </p:txBody>
      </p:sp>
      <p:sp>
        <p:nvSpPr>
          <p:cNvPr id="17" name="ZoneTexte 16">
            <a:extLst>
              <a:ext uri="{FF2B5EF4-FFF2-40B4-BE49-F238E27FC236}">
                <a16:creationId xmlns:a16="http://schemas.microsoft.com/office/drawing/2014/main" id="{BE5981A7-76A6-45D4-B46C-A38318856228}"/>
              </a:ext>
            </a:extLst>
          </p:cNvPr>
          <p:cNvSpPr txBox="1"/>
          <p:nvPr/>
        </p:nvSpPr>
        <p:spPr>
          <a:xfrm>
            <a:off x="2616661" y="3553615"/>
            <a:ext cx="3837301" cy="291618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b="1" i="0" u="none" strike="noStrike" kern="1200" cap="none" spc="0" normalizeH="0" baseline="0" noProof="0" dirty="0">
                <a:ln>
                  <a:noFill/>
                </a:ln>
                <a:solidFill>
                  <a:prstClr val="black"/>
                </a:solidFill>
                <a:effectLst/>
                <a:uLnTx/>
                <a:uFillTx/>
                <a:latin typeface="Calibri Light" panose="020F0302020204030204"/>
                <a:ea typeface="+mn-ea"/>
                <a:cs typeface="+mn-cs"/>
              </a:rPr>
              <a:t>Précision sur les dates </a:t>
            </a: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b="0" i="0" u="sng" strike="noStrike" kern="1200" cap="none" spc="0" normalizeH="0" baseline="0" noProof="0" dirty="0">
                <a:ln>
                  <a:noFill/>
                </a:ln>
                <a:solidFill>
                  <a:prstClr val="black"/>
                </a:solidFill>
                <a:effectLst/>
                <a:uLnTx/>
                <a:uFillTx/>
                <a:latin typeface="Calibri Light" panose="020F0302020204030204"/>
                <a:ea typeface="+mn-ea"/>
                <a:cs typeface="+mn-cs"/>
              </a:rPr>
              <a:t>Colonne N</a:t>
            </a: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400" dirty="0">
                <a:solidFill>
                  <a:prstClr val="black"/>
                </a:solidFill>
                <a:latin typeface="Calibri Light" panose="020F0302020204030204"/>
              </a:rPr>
              <a:t>Date utilisé pour le décompte SRU &gt; date de </a:t>
            </a:r>
            <a:r>
              <a:rPr lang="fr-FR" sz="1400" dirty="0">
                <a:solidFill>
                  <a:srgbClr val="FF0000"/>
                </a:solidFill>
                <a:latin typeface="Calibri Light" panose="020F0302020204030204"/>
              </a:rPr>
              <a:t>jouissance effective </a:t>
            </a:r>
            <a:r>
              <a:rPr lang="fr-FR" sz="1400" dirty="0">
                <a:solidFill>
                  <a:prstClr val="black"/>
                </a:solidFill>
                <a:latin typeface="Calibri Light" panose="020F0302020204030204"/>
              </a:rPr>
              <a:t>du logement par la ménage.</a:t>
            </a:r>
          </a:p>
          <a:p>
            <a:pPr lvl="1">
              <a:defRPr/>
            </a:pPr>
            <a:r>
              <a:rPr lang="fr-FR" sz="1050" dirty="0">
                <a:solidFill>
                  <a:prstClr val="black"/>
                </a:solidFill>
                <a:latin typeface="Calibri Light" panose="020F0302020204030204"/>
              </a:rPr>
              <a:t>En cas de BRS location sociale ou en cas de vente HLM directe – si l’occupant du logement devient propriétaire en BRS – ce n’est pas la date à laquelle il a commencé à vivre dans ce logement qui est à renseigner mais bien la date à laquelle il est devenu propriétaire en BRS (le plus probablement cette date sera ici la même que la date de signature du BRS &gt; colonne W).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b="0" i="0" u="sng" strike="noStrike" kern="1200" cap="none" spc="0" normalizeH="0" baseline="0" noProof="0" dirty="0">
                <a:ln>
                  <a:noFill/>
                </a:ln>
                <a:solidFill>
                  <a:prstClr val="black"/>
                </a:solidFill>
                <a:effectLst/>
                <a:uLnTx/>
                <a:uFillTx/>
                <a:latin typeface="Calibri Light" panose="020F0302020204030204"/>
                <a:ea typeface="+mn-ea"/>
                <a:cs typeface="+mn-cs"/>
              </a:rPr>
              <a:t>Colonne W</a:t>
            </a:r>
            <a:r>
              <a:rPr kumimoji="0" lang="fr-FR" sz="1400" b="0" i="0" strike="noStrike" kern="1200" cap="none" spc="0" normalizeH="0" baseline="0" noProof="0" dirty="0">
                <a:ln>
                  <a:noFill/>
                </a:ln>
                <a:solidFill>
                  <a:prstClr val="black"/>
                </a:solidFill>
                <a:effectLst/>
                <a:uLnTx/>
                <a:uFillTx/>
                <a:latin typeface="Calibri Light" panose="020F0302020204030204"/>
                <a:ea typeface="+mn-ea"/>
                <a:cs typeface="+mn-cs"/>
              </a:rPr>
              <a:t> : </a:t>
            </a: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Date de signature du bail chez le notaire / acquisition des DRI (souvent précédant le date de jouissance effective VEFA)</a:t>
            </a:r>
          </a:p>
        </p:txBody>
      </p:sp>
    </p:spTree>
    <p:extLst>
      <p:ext uri="{BB962C8B-B14F-4D97-AF65-F5344CB8AC3E}">
        <p14:creationId xmlns:p14="http://schemas.microsoft.com/office/powerpoint/2010/main" val="24549460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BF6B3ABD-C43D-4066-99FB-FE15C6946B86}"/>
              </a:ext>
            </a:extLst>
          </p:cNvPr>
          <p:cNvSpPr txBox="1"/>
          <p:nvPr/>
        </p:nvSpPr>
        <p:spPr>
          <a:xfrm>
            <a:off x="424250" y="354128"/>
            <a:ext cx="991937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rPr>
              <a:t>3 _Notice explicative des champs 2/3 </a:t>
            </a:r>
          </a:p>
        </p:txBody>
      </p:sp>
      <p:sp>
        <p:nvSpPr>
          <p:cNvPr id="6" name="ZoneTexte 5">
            <a:extLst>
              <a:ext uri="{FF2B5EF4-FFF2-40B4-BE49-F238E27FC236}">
                <a16:creationId xmlns:a16="http://schemas.microsoft.com/office/drawing/2014/main" id="{05B8DEDE-056C-4B33-9406-9E7891146923}"/>
              </a:ext>
            </a:extLst>
          </p:cNvPr>
          <p:cNvSpPr txBox="1"/>
          <p:nvPr/>
        </p:nvSpPr>
        <p:spPr>
          <a:xfrm>
            <a:off x="9811948" y="6146800"/>
            <a:ext cx="1955800" cy="553998"/>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DHUP _ AD _ AD5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Mai 2026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14</a:t>
            </a:r>
          </a:p>
        </p:txBody>
      </p:sp>
      <p:pic>
        <p:nvPicPr>
          <p:cNvPr id="7" name="Image 6">
            <a:extLst>
              <a:ext uri="{FF2B5EF4-FFF2-40B4-BE49-F238E27FC236}">
                <a16:creationId xmlns:a16="http://schemas.microsoft.com/office/drawing/2014/main" id="{6C0B1124-C943-45DF-97DE-34DBC4985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252" y="5989598"/>
            <a:ext cx="927551" cy="711200"/>
          </a:xfrm>
          <a:prstGeom prst="rect">
            <a:avLst/>
          </a:prstGeom>
        </p:spPr>
      </p:pic>
      <p:pic>
        <p:nvPicPr>
          <p:cNvPr id="10" name="Image 9">
            <a:extLst>
              <a:ext uri="{FF2B5EF4-FFF2-40B4-BE49-F238E27FC236}">
                <a16:creationId xmlns:a16="http://schemas.microsoft.com/office/drawing/2014/main" id="{BCFC32D9-FB98-42EB-B705-55724D75E0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0283" y="771116"/>
            <a:ext cx="8057271" cy="2540131"/>
          </a:xfrm>
          <a:prstGeom prst="rect">
            <a:avLst/>
          </a:prstGeom>
        </p:spPr>
      </p:pic>
      <p:sp>
        <p:nvSpPr>
          <p:cNvPr id="12" name="ZoneTexte 11">
            <a:extLst>
              <a:ext uri="{FF2B5EF4-FFF2-40B4-BE49-F238E27FC236}">
                <a16:creationId xmlns:a16="http://schemas.microsoft.com/office/drawing/2014/main" id="{CD002B2E-BFE2-49E1-B7B9-8814EF8E75C0}"/>
              </a:ext>
            </a:extLst>
          </p:cNvPr>
          <p:cNvSpPr txBox="1"/>
          <p:nvPr/>
        </p:nvSpPr>
        <p:spPr>
          <a:xfrm>
            <a:off x="888027" y="3469144"/>
            <a:ext cx="8057271" cy="2462213"/>
          </a:xfrm>
          <a:prstGeom prst="rect">
            <a:avLst/>
          </a:prstGeom>
          <a:noFill/>
        </p:spPr>
        <p:txBody>
          <a:bodyPr wrap="square">
            <a:spAutoFit/>
          </a:bodyPr>
          <a:lstStyle/>
          <a:p>
            <a:pPr algn="just"/>
            <a:r>
              <a:rPr lang="fr-FR" sz="1400" b="1" dirty="0">
                <a:latin typeface="+mj-lt"/>
              </a:rPr>
              <a:t>Colonne S Surface habitable </a:t>
            </a:r>
            <a:r>
              <a:rPr lang="fr-FR" sz="1400" dirty="0">
                <a:latin typeface="+mj-lt"/>
              </a:rPr>
              <a:t>: Elle correspond à la surface de plancher construite, après déduction des surfaces occupées par les murs, cloisons, marches et cages d’escaliers, gaines, embrasures de portes et de fenêtre </a:t>
            </a:r>
          </a:p>
          <a:p>
            <a:pPr algn="just"/>
            <a:endParaRPr lang="fr-FR" sz="1400" dirty="0">
              <a:latin typeface="+mj-lt"/>
            </a:endParaRPr>
          </a:p>
          <a:p>
            <a:pPr algn="just"/>
            <a:r>
              <a:rPr lang="fr-FR" sz="1400" b="1" dirty="0">
                <a:latin typeface="+mj-lt"/>
              </a:rPr>
              <a:t>Colonne T Surface utile </a:t>
            </a:r>
            <a:r>
              <a:rPr lang="fr-FR" sz="1400" dirty="0">
                <a:latin typeface="+mj-lt"/>
              </a:rPr>
              <a:t>: Elle correspond à la surface habitable du bien augmentée de la moitié de la surface de ses annexes. Ces annexes comprennent combles et greniers aménageables, caves et sous-sols, balcons loggias et vérandas, les remises, ateliers et celliers extérieurs au logement, et dans la limite de 9 mètres carrés les parties de terrasses accessibles en étage ou aménagées sur ouvrage enterré ou à moitié enterré. Les jardins et cours, ne sont pas comptabilisés pour le calcul de la surface utile. Cette surface peut être augmentée, dans la limite de 6 m², de la moitié de la surface du garage ou emplacement réservé au stationnement des véhicules, annexé au logement et faisant l’objet d’une jouissance exclusive par le ménage accédant (art. 2 de l’arrêté du 26 mars 2004 modifié et art. D331-10 du code de la construction et de l’habitation)</a:t>
            </a:r>
          </a:p>
        </p:txBody>
      </p:sp>
      <p:sp>
        <p:nvSpPr>
          <p:cNvPr id="16" name="ZoneTexte 15">
            <a:extLst>
              <a:ext uri="{FF2B5EF4-FFF2-40B4-BE49-F238E27FC236}">
                <a16:creationId xmlns:a16="http://schemas.microsoft.com/office/drawing/2014/main" id="{66A52EE7-CA0C-4996-ACF5-44BEF29E8C83}"/>
              </a:ext>
            </a:extLst>
          </p:cNvPr>
          <p:cNvSpPr txBox="1"/>
          <p:nvPr/>
        </p:nvSpPr>
        <p:spPr>
          <a:xfrm>
            <a:off x="9454477" y="1194491"/>
            <a:ext cx="1778295" cy="2031325"/>
          </a:xfrm>
          <a:prstGeom prst="rect">
            <a:avLst/>
          </a:prstGeom>
          <a:noFill/>
        </p:spPr>
        <p:txBody>
          <a:bodyPr wrap="square">
            <a:spAutoFit/>
          </a:bodyPr>
          <a:lstStyle/>
          <a:p>
            <a:r>
              <a:rPr lang="fr-FR" sz="1400" b="1" dirty="0">
                <a:latin typeface="+mj-lt"/>
              </a:rPr>
              <a:t>Pour la colonne Y </a:t>
            </a:r>
            <a:r>
              <a:rPr lang="fr-FR" sz="1400" b="1" dirty="0">
                <a:solidFill>
                  <a:srgbClr val="FF0000"/>
                </a:solidFill>
                <a:latin typeface="+mj-lt"/>
              </a:rPr>
              <a:t>seuls</a:t>
            </a:r>
            <a:r>
              <a:rPr lang="fr-FR" sz="1400" b="1" dirty="0">
                <a:latin typeface="+mj-lt"/>
              </a:rPr>
              <a:t> les champs suivants peuvent apparaitre :</a:t>
            </a:r>
          </a:p>
          <a:p>
            <a:pPr marL="285750" indent="-285750">
              <a:buFont typeface="Arial" panose="020B0604020202020204" pitchFamily="34" charset="0"/>
              <a:buChar char="•"/>
            </a:pPr>
            <a:r>
              <a:rPr lang="fr-FR" sz="1400" dirty="0">
                <a:latin typeface="+mj-lt"/>
              </a:rPr>
              <a:t>Hébergé ;</a:t>
            </a:r>
          </a:p>
          <a:p>
            <a:pPr marL="285750" indent="-285750">
              <a:buFont typeface="Arial" panose="020B0604020202020204" pitchFamily="34" charset="0"/>
              <a:buChar char="•"/>
            </a:pPr>
            <a:r>
              <a:rPr lang="fr-FR" sz="1400" dirty="0">
                <a:latin typeface="+mj-lt"/>
              </a:rPr>
              <a:t>Locataire privé ;</a:t>
            </a:r>
          </a:p>
          <a:p>
            <a:pPr marL="285750" indent="-285750">
              <a:buFont typeface="Arial" panose="020B0604020202020204" pitchFamily="34" charset="0"/>
              <a:buChar char="•"/>
            </a:pPr>
            <a:r>
              <a:rPr lang="fr-FR" sz="1400" dirty="0">
                <a:latin typeface="+mj-lt"/>
              </a:rPr>
              <a:t>Locataire social ;</a:t>
            </a:r>
          </a:p>
          <a:p>
            <a:pPr marL="285750" indent="-285750">
              <a:buFont typeface="Arial" panose="020B0604020202020204" pitchFamily="34" charset="0"/>
              <a:buChar char="•"/>
            </a:pPr>
            <a:r>
              <a:rPr lang="fr-FR" sz="1400" dirty="0">
                <a:latin typeface="+mj-lt"/>
              </a:rPr>
              <a:t>Propriétaire ;</a:t>
            </a:r>
          </a:p>
          <a:p>
            <a:pPr marL="285750" indent="-285750">
              <a:buFont typeface="Arial" panose="020B0604020202020204" pitchFamily="34" charset="0"/>
              <a:buChar char="•"/>
            </a:pPr>
            <a:r>
              <a:rPr lang="fr-FR" sz="1400" dirty="0">
                <a:latin typeface="+mj-lt"/>
              </a:rPr>
              <a:t>Autre.</a:t>
            </a:r>
          </a:p>
        </p:txBody>
      </p:sp>
      <p:sp>
        <p:nvSpPr>
          <p:cNvPr id="17" name="ZoneTexte 16">
            <a:extLst>
              <a:ext uri="{FF2B5EF4-FFF2-40B4-BE49-F238E27FC236}">
                <a16:creationId xmlns:a16="http://schemas.microsoft.com/office/drawing/2014/main" id="{2227B1C5-18E8-4667-BD5B-EB1D3E2386B7}"/>
              </a:ext>
            </a:extLst>
          </p:cNvPr>
          <p:cNvSpPr txBox="1"/>
          <p:nvPr/>
        </p:nvSpPr>
        <p:spPr>
          <a:xfrm>
            <a:off x="9121775" y="3429000"/>
            <a:ext cx="2443700" cy="2462213"/>
          </a:xfrm>
          <a:prstGeom prst="rect">
            <a:avLst/>
          </a:prstGeom>
          <a:noFill/>
        </p:spPr>
        <p:txBody>
          <a:bodyPr wrap="square">
            <a:spAutoFit/>
          </a:bodyPr>
          <a:lstStyle/>
          <a:p>
            <a:r>
              <a:rPr lang="fr-FR" sz="1400" b="1" dirty="0">
                <a:latin typeface="+mj-lt"/>
              </a:rPr>
              <a:t>Pour la colonne V prix BRS = prix des droits réels immobiliers :</a:t>
            </a:r>
          </a:p>
          <a:p>
            <a:r>
              <a:rPr lang="fr-FR" sz="1400" dirty="0">
                <a:latin typeface="+mj-lt"/>
              </a:rPr>
              <a:t>Idéalement le prix à renseigner est le prix hors parking  </a:t>
            </a:r>
          </a:p>
          <a:p>
            <a:endParaRPr lang="fr-FR" sz="1400" dirty="0">
              <a:latin typeface="+mj-lt"/>
            </a:endParaRPr>
          </a:p>
          <a:p>
            <a:r>
              <a:rPr lang="fr-FR" sz="1400" dirty="0">
                <a:latin typeface="+mj-lt"/>
              </a:rPr>
              <a:t>Pour autant il est très fréquent que </a:t>
            </a:r>
            <a:r>
              <a:rPr lang="fr-FR" sz="1400" u="sng" dirty="0">
                <a:latin typeface="+mj-lt"/>
              </a:rPr>
              <a:t>le prix du seul parking ne soit pas individualisable</a:t>
            </a:r>
            <a:r>
              <a:rPr lang="fr-FR" sz="1400" dirty="0">
                <a:latin typeface="+mj-lt"/>
              </a:rPr>
              <a:t>. </a:t>
            </a:r>
          </a:p>
          <a:p>
            <a:r>
              <a:rPr lang="fr-FR" sz="1400" dirty="0">
                <a:latin typeface="+mj-lt"/>
              </a:rPr>
              <a:t>Dans ce cas c’est le prix </a:t>
            </a:r>
            <a:r>
              <a:rPr lang="fr-FR" sz="1400" dirty="0">
                <a:solidFill>
                  <a:srgbClr val="FF0000"/>
                </a:solidFill>
                <a:latin typeface="+mj-lt"/>
              </a:rPr>
              <a:t>total</a:t>
            </a:r>
            <a:r>
              <a:rPr lang="fr-FR" sz="1400" dirty="0">
                <a:latin typeface="+mj-lt"/>
              </a:rPr>
              <a:t> qui est alors à renseigner</a:t>
            </a:r>
          </a:p>
          <a:p>
            <a:endParaRPr lang="fr-FR" sz="1400" dirty="0">
              <a:latin typeface="+mj-lt"/>
            </a:endParaRPr>
          </a:p>
        </p:txBody>
      </p:sp>
    </p:spTree>
    <p:extLst>
      <p:ext uri="{BB962C8B-B14F-4D97-AF65-F5344CB8AC3E}">
        <p14:creationId xmlns:p14="http://schemas.microsoft.com/office/powerpoint/2010/main" val="30633934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a:extLst>
              <a:ext uri="{FF2B5EF4-FFF2-40B4-BE49-F238E27FC236}">
                <a16:creationId xmlns:a16="http://schemas.microsoft.com/office/drawing/2014/main" id="{0FD00439-A596-4A39-862D-55391F260744}"/>
              </a:ext>
            </a:extLst>
          </p:cNvPr>
          <p:cNvSpPr>
            <a:spLocks noGrp="1"/>
          </p:cNvSpPr>
          <p:nvPr>
            <p:ph idx="1"/>
          </p:nvPr>
        </p:nvSpPr>
        <p:spPr>
          <a:xfrm>
            <a:off x="424251" y="771116"/>
            <a:ext cx="11343496" cy="4907560"/>
          </a:xfrm>
        </p:spPr>
        <p:txBody>
          <a:bodyPr>
            <a:normAutofit/>
          </a:bodyPr>
          <a:lstStyle/>
          <a:p>
            <a:pPr marL="0" indent="0" algn="just">
              <a:buNone/>
            </a:pPr>
            <a:endParaRPr lang="fr-FR" sz="18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200" b="1"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b="1"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p:txBody>
      </p:sp>
      <p:sp>
        <p:nvSpPr>
          <p:cNvPr id="5" name="ZoneTexte 4">
            <a:extLst>
              <a:ext uri="{FF2B5EF4-FFF2-40B4-BE49-F238E27FC236}">
                <a16:creationId xmlns:a16="http://schemas.microsoft.com/office/drawing/2014/main" id="{BF6B3ABD-C43D-4066-99FB-FE15C6946B86}"/>
              </a:ext>
            </a:extLst>
          </p:cNvPr>
          <p:cNvSpPr txBox="1"/>
          <p:nvPr/>
        </p:nvSpPr>
        <p:spPr>
          <a:xfrm>
            <a:off x="424250" y="354128"/>
            <a:ext cx="991937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rPr>
              <a:t>3 _Notice explicative des champs 3/3 </a:t>
            </a:r>
          </a:p>
        </p:txBody>
      </p:sp>
      <p:sp>
        <p:nvSpPr>
          <p:cNvPr id="6" name="ZoneTexte 5">
            <a:extLst>
              <a:ext uri="{FF2B5EF4-FFF2-40B4-BE49-F238E27FC236}">
                <a16:creationId xmlns:a16="http://schemas.microsoft.com/office/drawing/2014/main" id="{05B8DEDE-056C-4B33-9406-9E7891146923}"/>
              </a:ext>
            </a:extLst>
          </p:cNvPr>
          <p:cNvSpPr txBox="1"/>
          <p:nvPr/>
        </p:nvSpPr>
        <p:spPr>
          <a:xfrm>
            <a:off x="9811948" y="6146800"/>
            <a:ext cx="1955800" cy="553998"/>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DHUP _ AD _ AD5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Mai 2026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15</a:t>
            </a:r>
          </a:p>
        </p:txBody>
      </p:sp>
      <p:pic>
        <p:nvPicPr>
          <p:cNvPr id="7" name="Image 6">
            <a:extLst>
              <a:ext uri="{FF2B5EF4-FFF2-40B4-BE49-F238E27FC236}">
                <a16:creationId xmlns:a16="http://schemas.microsoft.com/office/drawing/2014/main" id="{6C0B1124-C943-45DF-97DE-34DBC4985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252" y="5989598"/>
            <a:ext cx="927551" cy="711200"/>
          </a:xfrm>
          <a:prstGeom prst="rect">
            <a:avLst/>
          </a:prstGeom>
        </p:spPr>
      </p:pic>
      <p:pic>
        <p:nvPicPr>
          <p:cNvPr id="3" name="Image 2">
            <a:extLst>
              <a:ext uri="{FF2B5EF4-FFF2-40B4-BE49-F238E27FC236}">
                <a16:creationId xmlns:a16="http://schemas.microsoft.com/office/drawing/2014/main" id="{20E696D6-D438-43B8-AFEC-3F75FFCD98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2585" y="831717"/>
            <a:ext cx="6635145" cy="2597283"/>
          </a:xfrm>
          <a:prstGeom prst="rect">
            <a:avLst/>
          </a:prstGeom>
        </p:spPr>
      </p:pic>
      <p:sp>
        <p:nvSpPr>
          <p:cNvPr id="10" name="ZoneTexte 9">
            <a:extLst>
              <a:ext uri="{FF2B5EF4-FFF2-40B4-BE49-F238E27FC236}">
                <a16:creationId xmlns:a16="http://schemas.microsoft.com/office/drawing/2014/main" id="{FA060F56-C6B5-4F9C-B49A-DD4B3A0EB730}"/>
              </a:ext>
            </a:extLst>
          </p:cNvPr>
          <p:cNvSpPr txBox="1"/>
          <p:nvPr/>
        </p:nvSpPr>
        <p:spPr>
          <a:xfrm>
            <a:off x="1072585" y="3665969"/>
            <a:ext cx="4914900" cy="2246769"/>
          </a:xfrm>
          <a:prstGeom prst="rect">
            <a:avLst/>
          </a:prstGeom>
          <a:noFill/>
        </p:spPr>
        <p:txBody>
          <a:bodyPr wrap="square">
            <a:spAutoFit/>
          </a:bodyPr>
          <a:lstStyle/>
          <a:p>
            <a:r>
              <a:rPr lang="fr-FR" sz="1400" b="1" dirty="0"/>
              <a:t>Lorsque le logement est loué en </a:t>
            </a:r>
            <a:r>
              <a:rPr lang="fr-FR" sz="1400" b="1" dirty="0">
                <a:solidFill>
                  <a:srgbClr val="FF0000"/>
                </a:solidFill>
              </a:rPr>
              <a:t>location sociale en BRS</a:t>
            </a:r>
            <a:r>
              <a:rPr lang="fr-FR" sz="1400" dirty="0"/>
              <a:t> :</a:t>
            </a:r>
          </a:p>
          <a:p>
            <a:r>
              <a:rPr lang="fr-FR" sz="1400" u="sng" dirty="0"/>
              <a:t>La colonne AD</a:t>
            </a:r>
            <a:r>
              <a:rPr lang="fr-FR" sz="1400" dirty="0"/>
              <a:t> doit être renseignée « Oui ». </a:t>
            </a:r>
          </a:p>
          <a:p>
            <a:pPr marL="285750" indent="-285750">
              <a:buFont typeface="Wingdings" panose="05000000000000000000" pitchFamily="2" charset="2"/>
              <a:buChar char="Ø"/>
            </a:pPr>
            <a:r>
              <a:rPr lang="fr-FR" sz="1400" u="sng" dirty="0"/>
              <a:t>Dans ce cas</a:t>
            </a:r>
            <a:r>
              <a:rPr lang="fr-FR" sz="1400" dirty="0"/>
              <a:t> la colonne AE intitulée « Si BRS locatif alors financement initial » doit également être renseignée et seuls les champs suivants peuvent apparaitre : </a:t>
            </a:r>
          </a:p>
          <a:p>
            <a:pPr marL="285750" indent="-285750">
              <a:buFont typeface="Arial" panose="020B0604020202020204" pitchFamily="34" charset="0"/>
              <a:buChar char="•"/>
            </a:pPr>
            <a:r>
              <a:rPr lang="fr-FR" sz="1400" dirty="0"/>
              <a:t>PLS ; </a:t>
            </a:r>
          </a:p>
          <a:p>
            <a:pPr marL="285750" indent="-285750">
              <a:buFont typeface="Arial" panose="020B0604020202020204" pitchFamily="34" charset="0"/>
              <a:buChar char="•"/>
            </a:pPr>
            <a:r>
              <a:rPr lang="fr-FR" sz="1400" dirty="0"/>
              <a:t>PLUS ;</a:t>
            </a:r>
          </a:p>
          <a:p>
            <a:pPr marL="285750" indent="-285750">
              <a:buFont typeface="Arial" panose="020B0604020202020204" pitchFamily="34" charset="0"/>
              <a:buChar char="•"/>
            </a:pPr>
            <a:r>
              <a:rPr lang="fr-FR" sz="1400" dirty="0"/>
              <a:t>PLAI.</a:t>
            </a:r>
          </a:p>
          <a:p>
            <a:r>
              <a:rPr lang="fr-FR" sz="1400" dirty="0"/>
              <a:t>C’est également </a:t>
            </a:r>
            <a:r>
              <a:rPr lang="fr-FR" sz="1400" u="sng" dirty="0"/>
              <a:t>uniquement dans ce cas </a:t>
            </a:r>
            <a:r>
              <a:rPr lang="fr-FR" sz="1400" dirty="0"/>
              <a:t>que les </a:t>
            </a:r>
            <a:r>
              <a:rPr lang="fr-FR" sz="1400" u="sng" dirty="0"/>
              <a:t>colonnes AF AG AH</a:t>
            </a:r>
            <a:r>
              <a:rPr lang="fr-FR" sz="1400" dirty="0"/>
              <a:t> doivent être renseignées. </a:t>
            </a:r>
          </a:p>
        </p:txBody>
      </p:sp>
      <p:sp>
        <p:nvSpPr>
          <p:cNvPr id="12" name="ZoneTexte 11">
            <a:extLst>
              <a:ext uri="{FF2B5EF4-FFF2-40B4-BE49-F238E27FC236}">
                <a16:creationId xmlns:a16="http://schemas.microsoft.com/office/drawing/2014/main" id="{93C05D3E-DFB1-46E2-982A-73C29F4B4BBB}"/>
              </a:ext>
            </a:extLst>
          </p:cNvPr>
          <p:cNvSpPr txBox="1"/>
          <p:nvPr/>
        </p:nvSpPr>
        <p:spPr>
          <a:xfrm>
            <a:off x="8214181" y="771116"/>
            <a:ext cx="3047114" cy="2246769"/>
          </a:xfrm>
          <a:prstGeom prst="rect">
            <a:avLst/>
          </a:prstGeom>
          <a:noFill/>
        </p:spPr>
        <p:txBody>
          <a:bodyPr wrap="square">
            <a:spAutoFit/>
          </a:bodyPr>
          <a:lstStyle/>
          <a:p>
            <a:r>
              <a:rPr lang="fr-FR" sz="1400" b="1" dirty="0">
                <a:latin typeface="+mj-lt"/>
              </a:rPr>
              <a:t>De manière générale concernant </a:t>
            </a:r>
            <a:r>
              <a:rPr lang="fr-FR" sz="1400" b="1" dirty="0">
                <a:solidFill>
                  <a:srgbClr val="FF0000"/>
                </a:solidFill>
                <a:latin typeface="+mj-lt"/>
              </a:rPr>
              <a:t>les dates</a:t>
            </a:r>
            <a:r>
              <a:rPr lang="fr-FR" sz="1400" b="1" dirty="0">
                <a:latin typeface="+mj-lt"/>
              </a:rPr>
              <a:t> (colonnes V, AI, AS) :</a:t>
            </a:r>
          </a:p>
          <a:p>
            <a:endParaRPr lang="fr-FR" sz="1400" dirty="0">
              <a:latin typeface="+mj-lt"/>
            </a:endParaRPr>
          </a:p>
          <a:p>
            <a:r>
              <a:rPr lang="fr-FR" sz="1400" dirty="0">
                <a:latin typeface="+mj-lt"/>
              </a:rPr>
              <a:t>Ces dernières doivent être renseignées sous le format </a:t>
            </a:r>
            <a:r>
              <a:rPr lang="fr-FR" sz="1400" b="1" dirty="0">
                <a:solidFill>
                  <a:srgbClr val="FF0000"/>
                </a:solidFill>
                <a:latin typeface="+mj-lt"/>
              </a:rPr>
              <a:t>JJ/MM/AAAA</a:t>
            </a:r>
            <a:r>
              <a:rPr lang="fr-FR" sz="1400" dirty="0">
                <a:latin typeface="+mj-lt"/>
              </a:rPr>
              <a:t>. </a:t>
            </a:r>
          </a:p>
          <a:p>
            <a:r>
              <a:rPr lang="fr-FR" sz="1400" dirty="0">
                <a:latin typeface="+mj-lt"/>
              </a:rPr>
              <a:t>Si le jour exact n’est pas connu, renseigner: </a:t>
            </a:r>
          </a:p>
          <a:p>
            <a:pPr marL="285750" indent="-285750">
              <a:buFont typeface="Arial" panose="020B0604020202020204" pitchFamily="34" charset="0"/>
              <a:buChar char="•"/>
            </a:pPr>
            <a:r>
              <a:rPr lang="fr-FR" sz="1400" dirty="0">
                <a:latin typeface="+mj-lt"/>
              </a:rPr>
              <a:t>01/MM/AAAA</a:t>
            </a:r>
          </a:p>
          <a:p>
            <a:pPr marL="285750" indent="-285750">
              <a:buFont typeface="Arial" panose="020B0604020202020204" pitchFamily="34" charset="0"/>
              <a:buChar char="•"/>
            </a:pPr>
            <a:r>
              <a:rPr lang="fr-FR" sz="1400" dirty="0">
                <a:latin typeface="+mj-lt"/>
              </a:rPr>
              <a:t>Ou 01/01/AAAA</a:t>
            </a:r>
          </a:p>
          <a:p>
            <a:endParaRPr lang="fr-FR" sz="1400" dirty="0">
              <a:latin typeface="+mj-lt"/>
            </a:endParaRPr>
          </a:p>
        </p:txBody>
      </p:sp>
      <p:sp>
        <p:nvSpPr>
          <p:cNvPr id="14" name="ZoneTexte 13">
            <a:extLst>
              <a:ext uri="{FF2B5EF4-FFF2-40B4-BE49-F238E27FC236}">
                <a16:creationId xmlns:a16="http://schemas.microsoft.com/office/drawing/2014/main" id="{510FF405-75DA-44AE-A063-DAF1153C1197}"/>
              </a:ext>
            </a:extLst>
          </p:cNvPr>
          <p:cNvSpPr txBox="1"/>
          <p:nvPr/>
        </p:nvSpPr>
        <p:spPr>
          <a:xfrm>
            <a:off x="7811697" y="2886921"/>
            <a:ext cx="4000502" cy="3187860"/>
          </a:xfrm>
          <a:prstGeom prst="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wrap="square">
            <a:spAutoFit/>
          </a:bodyPr>
          <a:lstStyle/>
          <a:p>
            <a:pPr algn="ctr">
              <a:lnSpc>
                <a:spcPct val="115000"/>
              </a:lnSpc>
              <a:spcAft>
                <a:spcPts val="1000"/>
              </a:spcAft>
            </a:pPr>
            <a:r>
              <a:rPr lang="fr-FR" sz="1400" b="1" dirty="0">
                <a:solidFill>
                  <a:srgbClr val="00000A"/>
                </a:solidFill>
                <a:effectLst/>
                <a:latin typeface="+mj-lt"/>
                <a:ea typeface="Calibri" panose="020F0502020204030204" pitchFamily="34" charset="0"/>
                <a:cs typeface="Calibri" panose="020F0502020204030204" pitchFamily="34" charset="0"/>
              </a:rPr>
              <a:t>Cette année le tableau a fait l’objet d’une seule évolution qui permet un renseignement </a:t>
            </a:r>
            <a:r>
              <a:rPr lang="fr-FR" sz="1400" b="1" dirty="0">
                <a:solidFill>
                  <a:srgbClr val="FF0000"/>
                </a:solidFill>
                <a:effectLst/>
                <a:latin typeface="+mj-lt"/>
                <a:ea typeface="Calibri" panose="020F0502020204030204" pitchFamily="34" charset="0"/>
                <a:cs typeface="Calibri" panose="020F0502020204030204" pitchFamily="34" charset="0"/>
              </a:rPr>
              <a:t>automatique</a:t>
            </a:r>
            <a:r>
              <a:rPr lang="fr-FR" sz="1400" b="1" dirty="0">
                <a:solidFill>
                  <a:srgbClr val="00000A"/>
                </a:solidFill>
                <a:effectLst/>
                <a:latin typeface="+mj-lt"/>
                <a:ea typeface="Calibri" panose="020F0502020204030204" pitchFamily="34" charset="0"/>
                <a:cs typeface="Calibri" panose="020F0502020204030204" pitchFamily="34" charset="0"/>
              </a:rPr>
              <a:t> du zonage</a:t>
            </a:r>
          </a:p>
          <a:p>
            <a:pPr algn="ctr">
              <a:lnSpc>
                <a:spcPct val="115000"/>
              </a:lnSpc>
              <a:spcAft>
                <a:spcPts val="1000"/>
              </a:spcAft>
            </a:pPr>
            <a:r>
              <a:rPr lang="fr-FR" sz="1400" b="1" dirty="0">
                <a:solidFill>
                  <a:srgbClr val="00000A"/>
                </a:solidFill>
                <a:latin typeface="+mj-lt"/>
                <a:ea typeface="Calibri" panose="020F0502020204030204" pitchFamily="34" charset="0"/>
                <a:cs typeface="Calibri" panose="020F0502020204030204" pitchFamily="34" charset="0"/>
              </a:rPr>
              <a:t>Colonne AJ</a:t>
            </a:r>
            <a:endParaRPr lang="fr-FR" sz="1400" b="1" dirty="0">
              <a:solidFill>
                <a:srgbClr val="00000A"/>
              </a:solidFill>
              <a:effectLst/>
              <a:latin typeface="+mj-lt"/>
              <a:ea typeface="Calibri" panose="020F0502020204030204" pitchFamily="34" charset="0"/>
              <a:cs typeface="Calibri" panose="020F0502020204030204" pitchFamily="34" charset="0"/>
            </a:endParaRPr>
          </a:p>
          <a:p>
            <a:pPr algn="ctr">
              <a:lnSpc>
                <a:spcPct val="115000"/>
              </a:lnSpc>
              <a:spcAft>
                <a:spcPts val="1000"/>
              </a:spcAft>
            </a:pPr>
            <a:r>
              <a:rPr lang="fr-FR" sz="1400" dirty="0">
                <a:solidFill>
                  <a:srgbClr val="00000A"/>
                </a:solidFill>
                <a:effectLst/>
                <a:latin typeface="+mj-lt"/>
                <a:ea typeface="Calibri" panose="020F0502020204030204" pitchFamily="34" charset="0"/>
                <a:cs typeface="Calibri" panose="020F0502020204030204" pitchFamily="34" charset="0"/>
              </a:rPr>
              <a:t>La dernière colonne n’est donc pas à renseigner mais fera automatiquement apparaitre la zone de tension en fonction du code INSEE de la commune renseignée dans la </a:t>
            </a:r>
            <a:r>
              <a:rPr lang="fr-FR" sz="1400" u="sng" dirty="0">
                <a:solidFill>
                  <a:srgbClr val="00000A"/>
                </a:solidFill>
                <a:effectLst/>
                <a:latin typeface="+mj-lt"/>
                <a:ea typeface="Calibri" panose="020F0502020204030204" pitchFamily="34" charset="0"/>
                <a:cs typeface="Calibri" panose="020F0502020204030204" pitchFamily="34" charset="0"/>
              </a:rPr>
              <a:t>colonne E</a:t>
            </a:r>
            <a:r>
              <a:rPr lang="fr-FR" sz="1400" dirty="0">
                <a:solidFill>
                  <a:srgbClr val="00000A"/>
                </a:solidFill>
                <a:effectLst/>
                <a:latin typeface="+mj-lt"/>
                <a:ea typeface="Calibri" panose="020F0502020204030204" pitchFamily="34" charset="0"/>
                <a:cs typeface="Calibri" panose="020F0502020204030204" pitchFamily="34" charset="0"/>
              </a:rPr>
              <a:t>. </a:t>
            </a:r>
          </a:p>
          <a:p>
            <a:pPr algn="ctr">
              <a:lnSpc>
                <a:spcPct val="115000"/>
              </a:lnSpc>
              <a:spcAft>
                <a:spcPts val="1000"/>
              </a:spcAft>
            </a:pPr>
            <a:r>
              <a:rPr lang="fr-FR" sz="1400" dirty="0">
                <a:solidFill>
                  <a:srgbClr val="00000A"/>
                </a:solidFill>
                <a:effectLst/>
                <a:latin typeface="+mj-lt"/>
                <a:ea typeface="Calibri" panose="020F0502020204030204" pitchFamily="34" charset="0"/>
                <a:cs typeface="Calibri" panose="020F0502020204030204" pitchFamily="34" charset="0"/>
              </a:rPr>
              <a:t>Attention pour que cette colonne automatique soit fonctionnelle il ne faut en aucun cas modifier ou supprimer l’onglet intitulé « zonage ABC ». </a:t>
            </a:r>
            <a:endParaRPr lang="fr-FR" sz="1400" dirty="0">
              <a:solidFill>
                <a:srgbClr val="00000A"/>
              </a:solidFill>
              <a:effectLst/>
              <a:latin typeface="+mj-lt"/>
              <a:ea typeface="Calibri" panose="020F0502020204030204" pitchFamily="34" charset="0"/>
              <a:cs typeface="Tahoma" panose="020B0604030504040204" pitchFamily="34" charset="0"/>
            </a:endParaRPr>
          </a:p>
        </p:txBody>
      </p:sp>
    </p:spTree>
    <p:extLst>
      <p:ext uri="{BB962C8B-B14F-4D97-AF65-F5344CB8AC3E}">
        <p14:creationId xmlns:p14="http://schemas.microsoft.com/office/powerpoint/2010/main" val="2839279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6CADF4D0-E9F0-466F-99BF-5520F9459483}"/>
              </a:ext>
            </a:extLst>
          </p:cNvPr>
          <p:cNvSpPr txBox="1"/>
          <p:nvPr/>
        </p:nvSpPr>
        <p:spPr>
          <a:xfrm>
            <a:off x="888027" y="3627892"/>
            <a:ext cx="9692618"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rPr>
              <a:t>Contrôle de l’activité des OFS sur l’exercice 2026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70AD47">
                    <a:lumMod val="50000"/>
                  </a:srgbClr>
                </a:solidFill>
                <a:effectLst/>
                <a:uLnTx/>
                <a:uFillTx/>
                <a:latin typeface="Marianne" panose="02000000000000000000" pitchFamily="2" charset="0"/>
                <a:ea typeface="+mn-ea"/>
                <a:cs typeface="+mn-cs"/>
              </a:rPr>
              <a:t>-&gt; Développement d’un nouveau module dans le Service Informatique des aides à la Pierres (SIAP)</a:t>
            </a:r>
          </a:p>
        </p:txBody>
      </p:sp>
      <p:sp>
        <p:nvSpPr>
          <p:cNvPr id="5" name="ZoneTexte 4">
            <a:extLst>
              <a:ext uri="{FF2B5EF4-FFF2-40B4-BE49-F238E27FC236}">
                <a16:creationId xmlns:a16="http://schemas.microsoft.com/office/drawing/2014/main" id="{3B416165-3BF6-4BEE-AF45-BE4900FBAA15}"/>
              </a:ext>
            </a:extLst>
          </p:cNvPr>
          <p:cNvSpPr txBox="1"/>
          <p:nvPr/>
        </p:nvSpPr>
        <p:spPr>
          <a:xfrm>
            <a:off x="9811948" y="6146800"/>
            <a:ext cx="1955800" cy="553998"/>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DHUP _ AD _ AD5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Mai 2026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16</a:t>
            </a:r>
          </a:p>
        </p:txBody>
      </p:sp>
      <p:pic>
        <p:nvPicPr>
          <p:cNvPr id="6" name="Image 5">
            <a:extLst>
              <a:ext uri="{FF2B5EF4-FFF2-40B4-BE49-F238E27FC236}">
                <a16:creationId xmlns:a16="http://schemas.microsoft.com/office/drawing/2014/main" id="{10D32545-CE25-4565-9772-DBB6FDA0C3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252" y="5989598"/>
            <a:ext cx="927551" cy="711200"/>
          </a:xfrm>
          <a:prstGeom prst="rect">
            <a:avLst/>
          </a:prstGeom>
        </p:spPr>
      </p:pic>
    </p:spTree>
    <p:extLst>
      <p:ext uri="{BB962C8B-B14F-4D97-AF65-F5344CB8AC3E}">
        <p14:creationId xmlns:p14="http://schemas.microsoft.com/office/powerpoint/2010/main" val="10530361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a:extLst>
              <a:ext uri="{FF2B5EF4-FFF2-40B4-BE49-F238E27FC236}">
                <a16:creationId xmlns:a16="http://schemas.microsoft.com/office/drawing/2014/main" id="{0FD00439-A596-4A39-862D-55391F260744}"/>
              </a:ext>
            </a:extLst>
          </p:cNvPr>
          <p:cNvSpPr>
            <a:spLocks noGrp="1"/>
          </p:cNvSpPr>
          <p:nvPr>
            <p:ph idx="1"/>
          </p:nvPr>
        </p:nvSpPr>
        <p:spPr>
          <a:xfrm>
            <a:off x="424252" y="871297"/>
            <a:ext cx="11343496" cy="5118302"/>
          </a:xfrm>
        </p:spPr>
        <p:txBody>
          <a:bodyPr>
            <a:normAutofit fontScale="85000" lnSpcReduction="20000"/>
          </a:bodyPr>
          <a:lstStyle/>
          <a:p>
            <a:pPr marL="0" indent="0" algn="just">
              <a:buNone/>
            </a:pPr>
            <a:r>
              <a:rPr lang="fr-FR" sz="1800" dirty="0">
                <a:latin typeface="+mj-lt"/>
                <a:ea typeface="Calibri" panose="020F0502020204030204" pitchFamily="34" charset="0"/>
                <a:cs typeface="Calibri Light" panose="020F0302020204030204" pitchFamily="34" charset="0"/>
                <a:sym typeface="Wingdings" panose="05000000000000000000" pitchFamily="2" charset="2"/>
              </a:rPr>
              <a:t>Dans un contexte de large développement du BRS (environ 22 000 BRS programmés à horizon 2029) l’intégration du suivi du dispositif dans le SIAP résulte d’abord d’une volonté de fluidifier le processus d’enquête annuelle :</a:t>
            </a:r>
          </a:p>
          <a:p>
            <a:pPr algn="just"/>
            <a:r>
              <a:rPr lang="fr-FR" sz="1800" dirty="0">
                <a:latin typeface="+mj-lt"/>
                <a:ea typeface="Calibri" panose="020F0502020204030204" pitchFamily="34" charset="0"/>
                <a:cs typeface="Calibri Light" panose="020F0302020204030204" pitchFamily="34" charset="0"/>
                <a:sym typeface="Wingdings" panose="05000000000000000000" pitchFamily="2" charset="2"/>
              </a:rPr>
              <a:t>En offrant d’abord aux services de l’État une visibilité en continu sur les opérations, depuis leur programmation jusqu’à leur commercialisation, au-delà de la seule restitution annuelle des livraisons ;</a:t>
            </a:r>
          </a:p>
          <a:p>
            <a:pPr algn="just"/>
            <a:r>
              <a:rPr lang="fr-FR" sz="1800" dirty="0">
                <a:latin typeface="+mj-lt"/>
                <a:ea typeface="Calibri" panose="020F0502020204030204" pitchFamily="34" charset="0"/>
                <a:cs typeface="Calibri Light" panose="020F0302020204030204" pitchFamily="34" charset="0"/>
                <a:sym typeface="Wingdings" panose="05000000000000000000" pitchFamily="2" charset="2"/>
              </a:rPr>
              <a:t>En contribuant ensuite à faire du SIAP le guichet unique de suivi du logement aidé, notamment des programmes mixtes combinant BRS et LLS, afin de simplifier la saisie par les opérateurs selon le principe du « dites-le-nous une fois » et d’améliorer la compréhension des montages financiers et des équilibres économiques des opérations.</a:t>
            </a:r>
          </a:p>
          <a:p>
            <a:pPr marL="0" indent="0" algn="just">
              <a:buNone/>
            </a:pPr>
            <a:endParaRPr lang="fr-FR" sz="18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ctr">
              <a:buNone/>
            </a:pPr>
            <a:r>
              <a:rPr lang="fr-FR" sz="1800" b="1" dirty="0">
                <a:latin typeface="+mj-lt"/>
                <a:ea typeface="Calibri" panose="020F0502020204030204" pitchFamily="34" charset="0"/>
                <a:cs typeface="Calibri Light" panose="020F0302020204030204" pitchFamily="34" charset="0"/>
                <a:sym typeface="Wingdings" panose="05000000000000000000" pitchFamily="2" charset="2"/>
              </a:rPr>
              <a:t>L’année 2026 est donc une année transitoire qui vise à faciliter le passage de l’outil </a:t>
            </a:r>
            <a:r>
              <a:rPr lang="fr-FR" sz="1800" b="1" dirty="0" err="1">
                <a:latin typeface="+mj-lt"/>
                <a:ea typeface="Calibri" panose="020F0502020204030204" pitchFamily="34" charset="0"/>
                <a:cs typeface="Calibri Light" panose="020F0302020204030204" pitchFamily="34" charset="0"/>
                <a:sym typeface="Wingdings" panose="05000000000000000000" pitchFamily="2" charset="2"/>
              </a:rPr>
              <a:t>Timetonic</a:t>
            </a:r>
            <a:r>
              <a:rPr lang="fr-FR" sz="1800" b="1" dirty="0">
                <a:latin typeface="+mj-lt"/>
                <a:ea typeface="Calibri" panose="020F0502020204030204" pitchFamily="34" charset="0"/>
                <a:cs typeface="Calibri Light" panose="020F0302020204030204" pitchFamily="34" charset="0"/>
                <a:sym typeface="Wingdings" panose="05000000000000000000" pitchFamily="2" charset="2"/>
              </a:rPr>
              <a:t> à l’outil SIAP </a:t>
            </a:r>
          </a:p>
          <a:p>
            <a:pPr marL="0" indent="0" algn="ctr">
              <a:buNone/>
            </a:pPr>
            <a:r>
              <a:rPr lang="fr-FR" sz="1800" b="1" dirty="0">
                <a:latin typeface="+mj-lt"/>
                <a:ea typeface="Calibri" panose="020F0502020204030204" pitchFamily="34" charset="0"/>
                <a:cs typeface="Calibri Light" panose="020F0302020204030204" pitchFamily="34" charset="0"/>
                <a:sym typeface="Wingdings" panose="05000000000000000000" pitchFamily="2" charset="2"/>
              </a:rPr>
              <a:t> Faciliter la reprise des données</a:t>
            </a:r>
          </a:p>
          <a:p>
            <a:pPr marL="0" indent="0" algn="just">
              <a:buNone/>
            </a:pPr>
            <a:endParaRPr lang="fr-FR" sz="18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r>
              <a:rPr lang="fr-FR" sz="1800" dirty="0">
                <a:latin typeface="+mj-lt"/>
                <a:ea typeface="Calibri" panose="020F0502020204030204" pitchFamily="34" charset="0"/>
                <a:cs typeface="Calibri Light" panose="020F0302020204030204" pitchFamily="34" charset="0"/>
                <a:sym typeface="Wingdings" panose="05000000000000000000" pitchFamily="2" charset="2"/>
              </a:rPr>
              <a:t>L’objectif est que le nouveau module soit opérationnel au moment du lancement de la prochaine campagne de contrôle.</a:t>
            </a:r>
          </a:p>
          <a:p>
            <a:pPr marL="0" indent="0" algn="just">
              <a:buNone/>
            </a:pPr>
            <a:endParaRPr lang="fr-FR" sz="1800" u="sng"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r>
              <a:rPr lang="fr-FR" sz="1800" u="sng" dirty="0">
                <a:latin typeface="+mj-lt"/>
                <a:ea typeface="Calibri" panose="020F0502020204030204" pitchFamily="34" charset="0"/>
                <a:cs typeface="Calibri Light" panose="020F0302020204030204" pitchFamily="34" charset="0"/>
                <a:sym typeface="Wingdings" panose="05000000000000000000" pitchFamily="2" charset="2"/>
              </a:rPr>
              <a:t>Pour ce faire, le calendrier prévisionnel est le suivant</a:t>
            </a:r>
            <a:r>
              <a:rPr lang="fr-FR" sz="1800" dirty="0">
                <a:latin typeface="+mj-lt"/>
                <a:ea typeface="Calibri" panose="020F0502020204030204" pitchFamily="34" charset="0"/>
                <a:cs typeface="Calibri Light" panose="020F0302020204030204" pitchFamily="34" charset="0"/>
                <a:sym typeface="Wingdings" panose="05000000000000000000" pitchFamily="2" charset="2"/>
              </a:rPr>
              <a:t> : </a:t>
            </a:r>
          </a:p>
          <a:p>
            <a:pPr algn="just"/>
            <a:r>
              <a:rPr lang="fr-FR" sz="1800" b="1" dirty="0">
                <a:solidFill>
                  <a:schemeClr val="accent6">
                    <a:lumMod val="75000"/>
                  </a:schemeClr>
                </a:solidFill>
                <a:latin typeface="+mj-lt"/>
                <a:ea typeface="Calibri" panose="020F0502020204030204" pitchFamily="34" charset="0"/>
                <a:cs typeface="Calibri Light" panose="020F0302020204030204" pitchFamily="34" charset="0"/>
                <a:sym typeface="Wingdings" panose="05000000000000000000" pitchFamily="2" charset="2"/>
              </a:rPr>
              <a:t>Mai à fin août 2026 </a:t>
            </a:r>
            <a:r>
              <a:rPr lang="fr-FR" sz="1800" dirty="0">
                <a:latin typeface="+mj-lt"/>
                <a:ea typeface="Calibri" panose="020F0502020204030204" pitchFamily="34" charset="0"/>
                <a:cs typeface="Calibri Light" panose="020F0302020204030204" pitchFamily="34" charset="0"/>
                <a:sym typeface="Wingdings" panose="05000000000000000000" pitchFamily="2" charset="2"/>
              </a:rPr>
              <a:t>: développement informatique du module sur la base des 6 ateliers réalisés (ou encore à réaliser) avec les acteurs publics et privés concernés par le suivi du parc de logements en BRS ;</a:t>
            </a:r>
          </a:p>
          <a:p>
            <a:pPr algn="just"/>
            <a:r>
              <a:rPr lang="fr-FR" sz="1800" b="1" dirty="0">
                <a:solidFill>
                  <a:schemeClr val="accent6">
                    <a:lumMod val="75000"/>
                  </a:schemeClr>
                </a:solidFill>
                <a:latin typeface="+mj-lt"/>
                <a:ea typeface="Calibri" panose="020F0502020204030204" pitchFamily="34" charset="0"/>
                <a:cs typeface="Calibri Light" panose="020F0302020204030204" pitchFamily="34" charset="0"/>
                <a:sym typeface="Wingdings" panose="05000000000000000000" pitchFamily="2" charset="2"/>
              </a:rPr>
              <a:t>Septembre à novembre 2026 </a:t>
            </a:r>
            <a:r>
              <a:rPr lang="fr-FR" sz="1800" dirty="0">
                <a:latin typeface="+mj-lt"/>
                <a:ea typeface="Calibri" panose="020F0502020204030204" pitchFamily="34" charset="0"/>
                <a:cs typeface="Calibri Light" panose="020F0302020204030204" pitchFamily="34" charset="0"/>
                <a:sym typeface="Wingdings" panose="05000000000000000000" pitchFamily="2" charset="2"/>
              </a:rPr>
              <a:t>: période de tests avec des OFS et des services instructeurs « bêta-testeurs » et réalisation des ajustements subséquents ;</a:t>
            </a:r>
          </a:p>
          <a:p>
            <a:pPr algn="just"/>
            <a:r>
              <a:rPr lang="fr-FR" sz="1800" b="1" dirty="0">
                <a:solidFill>
                  <a:schemeClr val="accent6">
                    <a:lumMod val="75000"/>
                  </a:schemeClr>
                </a:solidFill>
                <a:latin typeface="+mj-lt"/>
                <a:ea typeface="Calibri" panose="020F0502020204030204" pitchFamily="34" charset="0"/>
                <a:cs typeface="Calibri Light" panose="020F0302020204030204" pitchFamily="34" charset="0"/>
                <a:sym typeface="Wingdings" panose="05000000000000000000" pitchFamily="2" charset="2"/>
              </a:rPr>
              <a:t>Décembre 2026 à février 2027 </a:t>
            </a:r>
            <a:r>
              <a:rPr lang="fr-FR" sz="1800" dirty="0">
                <a:latin typeface="+mj-lt"/>
                <a:ea typeface="Calibri" panose="020F0502020204030204" pitchFamily="34" charset="0"/>
                <a:cs typeface="Calibri Light" panose="020F0302020204030204" pitchFamily="34" charset="0"/>
                <a:sym typeface="Wingdings" panose="05000000000000000000" pitchFamily="2" charset="2"/>
              </a:rPr>
              <a:t>: finalisation du produit et reprise des données au 31 décembre 2025 grâce à l’imports des tableaux Excel produits par les OFS lors de la campagne de 2026 ; </a:t>
            </a:r>
          </a:p>
          <a:p>
            <a:pPr algn="just"/>
            <a:r>
              <a:rPr lang="fr-FR" sz="1800" b="1" dirty="0">
                <a:solidFill>
                  <a:schemeClr val="accent6">
                    <a:lumMod val="75000"/>
                  </a:schemeClr>
                </a:solidFill>
                <a:latin typeface="+mj-lt"/>
                <a:ea typeface="Calibri" panose="020F0502020204030204" pitchFamily="34" charset="0"/>
                <a:cs typeface="Calibri Light" panose="020F0302020204030204" pitchFamily="34" charset="0"/>
                <a:sym typeface="Wingdings" panose="05000000000000000000" pitchFamily="2" charset="2"/>
              </a:rPr>
              <a:t>Février à mars 2027 </a:t>
            </a:r>
            <a:r>
              <a:rPr lang="fr-FR" sz="1800" dirty="0">
                <a:latin typeface="+mj-lt"/>
                <a:ea typeface="Calibri" panose="020F0502020204030204" pitchFamily="34" charset="0"/>
                <a:cs typeface="Calibri Light" panose="020F0302020204030204" pitchFamily="34" charset="0"/>
                <a:sym typeface="Wingdings" panose="05000000000000000000" pitchFamily="2" charset="2"/>
              </a:rPr>
              <a:t>: phase finale de communication, de webinaires et d’accompagnement à la prise en main pour l’ensemble des acteurs. </a:t>
            </a: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p:txBody>
      </p:sp>
      <p:sp>
        <p:nvSpPr>
          <p:cNvPr id="5" name="ZoneTexte 4">
            <a:extLst>
              <a:ext uri="{FF2B5EF4-FFF2-40B4-BE49-F238E27FC236}">
                <a16:creationId xmlns:a16="http://schemas.microsoft.com/office/drawing/2014/main" id="{BF6B3ABD-C43D-4066-99FB-FE15C6946B86}"/>
              </a:ext>
            </a:extLst>
          </p:cNvPr>
          <p:cNvSpPr txBox="1"/>
          <p:nvPr/>
        </p:nvSpPr>
        <p:spPr>
          <a:xfrm>
            <a:off x="424251" y="354128"/>
            <a:ext cx="685244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dirty="0">
                <a:solidFill>
                  <a:srgbClr val="92D050"/>
                </a:solidFill>
                <a:latin typeface="Marianne" panose="02000000000000000000" pitchFamily="2" charset="0"/>
              </a:rPr>
              <a:t>1</a:t>
            </a:r>
            <a:r>
              <a:rPr kumimoji="0" lang="fr-FR" sz="1800"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rPr>
              <a:t> _ Calendrier</a:t>
            </a:r>
          </a:p>
        </p:txBody>
      </p:sp>
      <p:sp>
        <p:nvSpPr>
          <p:cNvPr id="6" name="ZoneTexte 5">
            <a:extLst>
              <a:ext uri="{FF2B5EF4-FFF2-40B4-BE49-F238E27FC236}">
                <a16:creationId xmlns:a16="http://schemas.microsoft.com/office/drawing/2014/main" id="{05B8DEDE-056C-4B33-9406-9E7891146923}"/>
              </a:ext>
            </a:extLst>
          </p:cNvPr>
          <p:cNvSpPr txBox="1"/>
          <p:nvPr/>
        </p:nvSpPr>
        <p:spPr>
          <a:xfrm>
            <a:off x="9811948" y="6146800"/>
            <a:ext cx="1955800" cy="553998"/>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DHUP _ AD _ AD5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Mai 2026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17</a:t>
            </a:r>
          </a:p>
        </p:txBody>
      </p:sp>
      <p:pic>
        <p:nvPicPr>
          <p:cNvPr id="7" name="Image 6">
            <a:extLst>
              <a:ext uri="{FF2B5EF4-FFF2-40B4-BE49-F238E27FC236}">
                <a16:creationId xmlns:a16="http://schemas.microsoft.com/office/drawing/2014/main" id="{6C0B1124-C943-45DF-97DE-34DBC4985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252" y="5989598"/>
            <a:ext cx="927551" cy="711200"/>
          </a:xfrm>
          <a:prstGeom prst="rect">
            <a:avLst/>
          </a:prstGeom>
        </p:spPr>
      </p:pic>
    </p:spTree>
    <p:extLst>
      <p:ext uri="{BB962C8B-B14F-4D97-AF65-F5344CB8AC3E}">
        <p14:creationId xmlns:p14="http://schemas.microsoft.com/office/powerpoint/2010/main" val="40938134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a:extLst>
              <a:ext uri="{FF2B5EF4-FFF2-40B4-BE49-F238E27FC236}">
                <a16:creationId xmlns:a16="http://schemas.microsoft.com/office/drawing/2014/main" id="{0FD00439-A596-4A39-862D-55391F260744}"/>
              </a:ext>
            </a:extLst>
          </p:cNvPr>
          <p:cNvSpPr>
            <a:spLocks noGrp="1"/>
          </p:cNvSpPr>
          <p:nvPr>
            <p:ph idx="1"/>
          </p:nvPr>
        </p:nvSpPr>
        <p:spPr>
          <a:xfrm>
            <a:off x="424251" y="1000459"/>
            <a:ext cx="6710195" cy="4848732"/>
          </a:xfrm>
        </p:spPr>
        <p:txBody>
          <a:bodyPr>
            <a:normAutofit fontScale="85000" lnSpcReduction="20000"/>
          </a:bodyPr>
          <a:lstStyle/>
          <a:p>
            <a:pPr marL="0" indent="0" algn="just">
              <a:buNone/>
            </a:pPr>
            <a:r>
              <a:rPr lang="fr-FR" sz="1600" dirty="0">
                <a:latin typeface="+mj-lt"/>
                <a:ea typeface="Calibri" panose="020F0502020204030204" pitchFamily="34" charset="0"/>
                <a:cs typeface="Calibri Light" panose="020F0302020204030204" pitchFamily="34" charset="0"/>
                <a:sym typeface="Wingdings" panose="05000000000000000000" pitchFamily="2" charset="2"/>
              </a:rPr>
              <a:t>Ce nouveau module permettra :</a:t>
            </a:r>
          </a:p>
          <a:p>
            <a:pPr algn="just"/>
            <a:r>
              <a:rPr lang="fr-FR" sz="1600" dirty="0">
                <a:latin typeface="+mj-lt"/>
                <a:ea typeface="Calibri" panose="020F0502020204030204" pitchFamily="34" charset="0"/>
                <a:cs typeface="Calibri Light" panose="020F0302020204030204" pitchFamily="34" charset="0"/>
                <a:sym typeface="Wingdings" panose="05000000000000000000" pitchFamily="2" charset="2"/>
              </a:rPr>
              <a:t>La déclaration des opérations en BRS </a:t>
            </a:r>
            <a:r>
              <a:rPr lang="fr-FR" sz="1600" b="1" dirty="0">
                <a:latin typeface="+mj-lt"/>
                <a:ea typeface="Calibri" panose="020F0502020204030204" pitchFamily="34" charset="0"/>
                <a:cs typeface="Calibri Light" panose="020F0302020204030204" pitchFamily="34" charset="0"/>
                <a:sym typeface="Wingdings" panose="05000000000000000000" pitchFamily="2" charset="2"/>
              </a:rPr>
              <a:t>au fil de l’eau </a:t>
            </a:r>
            <a:r>
              <a:rPr lang="fr-FR" sz="1600" dirty="0">
                <a:latin typeface="+mj-lt"/>
                <a:ea typeface="Calibri" panose="020F0502020204030204" pitchFamily="34" charset="0"/>
                <a:cs typeface="Calibri Light" panose="020F0302020204030204" pitchFamily="34" charset="0"/>
                <a:sym typeface="Wingdings" panose="05000000000000000000" pitchFamily="2" charset="2"/>
              </a:rPr>
              <a:t>sur la base d’un socle de données minimales aligné avec l’enquête actuelle ;</a:t>
            </a:r>
          </a:p>
          <a:p>
            <a:pPr algn="just"/>
            <a:r>
              <a:rPr lang="fr-FR" sz="1600" dirty="0">
                <a:latin typeface="+mj-lt"/>
                <a:ea typeface="Calibri" panose="020F0502020204030204" pitchFamily="34" charset="0"/>
                <a:cs typeface="Calibri Light" panose="020F0302020204030204" pitchFamily="34" charset="0"/>
                <a:sym typeface="Wingdings" panose="05000000000000000000" pitchFamily="2" charset="2"/>
              </a:rPr>
              <a:t>La possibilité d’un </a:t>
            </a:r>
            <a:r>
              <a:rPr lang="fr-FR" sz="1600" b="1" dirty="0">
                <a:latin typeface="+mj-lt"/>
                <a:ea typeface="Calibri" panose="020F0502020204030204" pitchFamily="34" charset="0"/>
                <a:cs typeface="Calibri Light" panose="020F0302020204030204" pitchFamily="34" charset="0"/>
                <a:sym typeface="Wingdings" panose="05000000000000000000" pitchFamily="2" charset="2"/>
              </a:rPr>
              <a:t>import en masse </a:t>
            </a:r>
            <a:r>
              <a:rPr lang="fr-FR" sz="1600" dirty="0">
                <a:latin typeface="+mj-lt"/>
                <a:ea typeface="Calibri" panose="020F0502020204030204" pitchFamily="34" charset="0"/>
                <a:cs typeface="Calibri Light" panose="020F0302020204030204" pitchFamily="34" charset="0"/>
                <a:sym typeface="Wingdings" panose="05000000000000000000" pitchFamily="2" charset="2"/>
              </a:rPr>
              <a:t>annuel.</a:t>
            </a:r>
          </a:p>
          <a:p>
            <a:pPr marL="0" indent="0" algn="just">
              <a:buNone/>
            </a:pPr>
            <a:endParaRPr lang="fr-FR" sz="1600" b="1" u="sng"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r>
              <a:rPr lang="fr-FR" sz="1600" b="1" u="sng" dirty="0">
                <a:latin typeface="+mj-lt"/>
                <a:ea typeface="Calibri" panose="020F0502020204030204" pitchFamily="34" charset="0"/>
                <a:cs typeface="Calibri Light" panose="020F0302020204030204" pitchFamily="34" charset="0"/>
                <a:sym typeface="Wingdings" panose="05000000000000000000" pitchFamily="2" charset="2"/>
              </a:rPr>
              <a:t>Actions déjà réalisées </a:t>
            </a:r>
            <a:r>
              <a:rPr lang="fr-FR" sz="1600" dirty="0">
                <a:latin typeface="+mj-lt"/>
                <a:ea typeface="Calibri" panose="020F0502020204030204" pitchFamily="34" charset="0"/>
                <a:cs typeface="Calibri Light" panose="020F0302020204030204" pitchFamily="34" charset="0"/>
                <a:sym typeface="Wingdings" panose="05000000000000000000" pitchFamily="2" charset="2"/>
              </a:rPr>
              <a:t>: </a:t>
            </a:r>
          </a:p>
          <a:p>
            <a:pPr marL="0" indent="0" algn="just">
              <a:buNone/>
            </a:pPr>
            <a:r>
              <a:rPr lang="fr-FR" sz="1600" dirty="0">
                <a:latin typeface="+mj-lt"/>
                <a:ea typeface="Calibri" panose="020F0502020204030204" pitchFamily="34" charset="0"/>
                <a:cs typeface="Calibri Light" panose="020F0302020204030204" pitchFamily="34" charset="0"/>
                <a:sym typeface="Wingdings" panose="05000000000000000000" pitchFamily="2" charset="2"/>
              </a:rPr>
              <a:t>Création d’un groupe utilisateur avec les OFS;</a:t>
            </a:r>
          </a:p>
          <a:p>
            <a:pPr marL="0" indent="0" algn="just">
              <a:buNone/>
            </a:pPr>
            <a:r>
              <a:rPr lang="fr-FR" sz="1600" dirty="0">
                <a:latin typeface="+mj-lt"/>
                <a:ea typeface="Calibri" panose="020F0502020204030204" pitchFamily="34" charset="0"/>
                <a:cs typeface="Calibri Light" panose="020F0302020204030204" pitchFamily="34" charset="0"/>
                <a:sym typeface="Wingdings" panose="05000000000000000000" pitchFamily="2" charset="2"/>
              </a:rPr>
              <a:t>Organisation de 4 ateliers de </a:t>
            </a:r>
            <a:r>
              <a:rPr lang="fr-FR" sz="1600" dirty="0" err="1">
                <a:latin typeface="+mj-lt"/>
                <a:ea typeface="Calibri" panose="020F0502020204030204" pitchFamily="34" charset="0"/>
                <a:cs typeface="Calibri Light" panose="020F0302020204030204" pitchFamily="34" charset="0"/>
                <a:sym typeface="Wingdings" panose="05000000000000000000" pitchFamily="2" charset="2"/>
              </a:rPr>
              <a:t>co-conception</a:t>
            </a:r>
            <a:r>
              <a:rPr lang="fr-FR" sz="1600" dirty="0">
                <a:latin typeface="+mj-lt"/>
                <a:ea typeface="Calibri" panose="020F0502020204030204" pitchFamily="34" charset="0"/>
                <a:cs typeface="Calibri Light" panose="020F0302020204030204" pitchFamily="34" charset="0"/>
                <a:sym typeface="Wingdings" panose="05000000000000000000" pitchFamily="2" charset="2"/>
              </a:rPr>
              <a:t> avec les OFS, dont 2 de restitution;</a:t>
            </a:r>
          </a:p>
          <a:p>
            <a:pPr marL="0" indent="0" algn="just">
              <a:buNone/>
            </a:pPr>
            <a:r>
              <a:rPr lang="fr-FR" sz="1600" dirty="0">
                <a:latin typeface="+mj-lt"/>
                <a:ea typeface="Calibri" panose="020F0502020204030204" pitchFamily="34" charset="0"/>
                <a:cs typeface="Calibri Light" panose="020F0302020204030204" pitchFamily="34" charset="0"/>
                <a:sym typeface="Wingdings" panose="05000000000000000000" pitchFamily="2" charset="2"/>
              </a:rPr>
              <a:t>Webinaire de présentation avec la FSF;</a:t>
            </a:r>
          </a:p>
          <a:p>
            <a:pPr marL="0" indent="0" algn="just">
              <a:buNone/>
            </a:pPr>
            <a:r>
              <a:rPr lang="fr-FR" sz="1600" dirty="0">
                <a:latin typeface="+mj-lt"/>
                <a:ea typeface="Calibri" panose="020F0502020204030204" pitchFamily="34" charset="0"/>
                <a:cs typeface="Calibri Light" panose="020F0302020204030204" pitchFamily="34" charset="0"/>
                <a:sym typeface="Wingdings" panose="05000000000000000000" pitchFamily="2" charset="2"/>
              </a:rPr>
              <a:t>4 questionnaires en ligne pour guider la conception;</a:t>
            </a:r>
          </a:p>
          <a:p>
            <a:pPr marL="0" indent="0" algn="just">
              <a:buNone/>
            </a:pPr>
            <a:r>
              <a:rPr lang="fr-FR" sz="1600" dirty="0">
                <a:latin typeface="+mj-lt"/>
                <a:ea typeface="Calibri" panose="020F0502020204030204" pitchFamily="34" charset="0"/>
                <a:cs typeface="Calibri Light" panose="020F0302020204030204" pitchFamily="34" charset="0"/>
                <a:sym typeface="Wingdings" panose="05000000000000000000" pitchFamily="2" charset="2"/>
              </a:rPr>
              <a:t>4 mois de conception par les bureaux AD5 et PH2;</a:t>
            </a:r>
          </a:p>
          <a:p>
            <a:pPr marL="0" indent="0" algn="just">
              <a:buNone/>
            </a:pPr>
            <a:r>
              <a:rPr lang="fr-FR" sz="1600" dirty="0">
                <a:latin typeface="+mj-lt"/>
                <a:ea typeface="Calibri" panose="020F0502020204030204" pitchFamily="34" charset="0"/>
                <a:cs typeface="Calibri Light" panose="020F0302020204030204" pitchFamily="34" charset="0"/>
                <a:sym typeface="Wingdings" panose="05000000000000000000" pitchFamily="2" charset="2"/>
              </a:rPr>
              <a:t>Création de l’ensemble des maquettes fonctionnelles;</a:t>
            </a:r>
          </a:p>
          <a:p>
            <a:pPr marL="0" indent="0" algn="just">
              <a:buNone/>
            </a:pPr>
            <a:r>
              <a:rPr lang="fr-FR" sz="1600" dirty="0">
                <a:latin typeface="+mj-lt"/>
                <a:ea typeface="Calibri" panose="020F0502020204030204" pitchFamily="34" charset="0"/>
                <a:cs typeface="Calibri Light" panose="020F0302020204030204" pitchFamily="34" charset="0"/>
                <a:sym typeface="Wingdings" panose="05000000000000000000" pitchFamily="2" charset="2"/>
              </a:rPr>
              <a:t>Lancement du développement et validation de la matrice des droits.</a:t>
            </a: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r>
              <a:rPr lang="fr-FR" sz="1600" b="1" u="sng" dirty="0">
                <a:latin typeface="+mj-lt"/>
                <a:ea typeface="Calibri" panose="020F0502020204030204" pitchFamily="34" charset="0"/>
                <a:cs typeface="Calibri Light" panose="020F0302020204030204" pitchFamily="34" charset="0"/>
                <a:sym typeface="Wingdings" panose="05000000000000000000" pitchFamily="2" charset="2"/>
              </a:rPr>
              <a:t>Actions en cours </a:t>
            </a:r>
            <a:r>
              <a:rPr lang="fr-FR" sz="1600" dirty="0">
                <a:latin typeface="+mj-lt"/>
                <a:ea typeface="Calibri" panose="020F0502020204030204" pitchFamily="34" charset="0"/>
                <a:cs typeface="Calibri Light" panose="020F0302020204030204" pitchFamily="34" charset="0"/>
                <a:sym typeface="Wingdings" panose="05000000000000000000" pitchFamily="2" charset="2"/>
              </a:rPr>
              <a:t>:</a:t>
            </a:r>
          </a:p>
          <a:p>
            <a:pPr marL="0" indent="0" algn="just">
              <a:buNone/>
            </a:pPr>
            <a:r>
              <a:rPr lang="fr-FR" sz="1600" dirty="0">
                <a:latin typeface="+mj-lt"/>
                <a:ea typeface="Calibri" panose="020F0502020204030204" pitchFamily="34" charset="0"/>
                <a:cs typeface="Calibri Light" panose="020F0302020204030204" pitchFamily="34" charset="0"/>
                <a:sym typeface="Wingdings" panose="05000000000000000000" pitchFamily="2" charset="2"/>
              </a:rPr>
              <a:t>Ajustement de la procédure d’import en masse;</a:t>
            </a:r>
          </a:p>
          <a:p>
            <a:pPr marL="0" indent="0" algn="just">
              <a:buNone/>
            </a:pPr>
            <a:r>
              <a:rPr lang="fr-FR" sz="1600" dirty="0">
                <a:latin typeface="+mj-lt"/>
                <a:ea typeface="Calibri" panose="020F0502020204030204" pitchFamily="34" charset="0"/>
                <a:cs typeface="Calibri Light" panose="020F0302020204030204" pitchFamily="34" charset="0"/>
                <a:sym typeface="Wingdings" panose="05000000000000000000" pitchFamily="2" charset="2"/>
              </a:rPr>
              <a:t>Conception de l’outil de visualisation dans </a:t>
            </a:r>
            <a:r>
              <a:rPr lang="fr-FR" sz="1600" i="1" dirty="0">
                <a:latin typeface="+mj-lt"/>
                <a:ea typeface="Calibri" panose="020F0502020204030204" pitchFamily="34" charset="0"/>
                <a:cs typeface="Calibri Light" panose="020F0302020204030204" pitchFamily="34" charset="0"/>
                <a:sym typeface="Wingdings" panose="05000000000000000000" pitchFamily="2" charset="2"/>
              </a:rPr>
              <a:t>info SIAP</a:t>
            </a:r>
            <a:r>
              <a:rPr lang="fr-FR" sz="1600" dirty="0">
                <a:latin typeface="+mj-lt"/>
                <a:ea typeface="Calibri" panose="020F0502020204030204" pitchFamily="34" charset="0"/>
                <a:cs typeface="Calibri Light" panose="020F0302020204030204" pitchFamily="34" charset="0"/>
                <a:sym typeface="Wingdings" panose="05000000000000000000" pitchFamily="2" charset="2"/>
              </a:rPr>
              <a:t>;</a:t>
            </a:r>
          </a:p>
          <a:p>
            <a:pPr marL="0" indent="0" algn="just">
              <a:buNone/>
            </a:pPr>
            <a:r>
              <a:rPr lang="fr-FR" sz="1600" dirty="0">
                <a:latin typeface="+mj-lt"/>
                <a:ea typeface="Calibri" panose="020F0502020204030204" pitchFamily="34" charset="0"/>
                <a:cs typeface="Calibri Light" panose="020F0302020204030204" pitchFamily="34" charset="0"/>
                <a:sym typeface="Wingdings" panose="05000000000000000000" pitchFamily="2" charset="2"/>
              </a:rPr>
              <a:t>Développements du « socle ».</a:t>
            </a: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p:txBody>
      </p:sp>
      <p:sp>
        <p:nvSpPr>
          <p:cNvPr id="5" name="ZoneTexte 4">
            <a:extLst>
              <a:ext uri="{FF2B5EF4-FFF2-40B4-BE49-F238E27FC236}">
                <a16:creationId xmlns:a16="http://schemas.microsoft.com/office/drawing/2014/main" id="{BF6B3ABD-C43D-4066-99FB-FE15C6946B86}"/>
              </a:ext>
            </a:extLst>
          </p:cNvPr>
          <p:cNvSpPr txBox="1"/>
          <p:nvPr/>
        </p:nvSpPr>
        <p:spPr>
          <a:xfrm>
            <a:off x="281998" y="400294"/>
            <a:ext cx="685244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rPr>
              <a:t>2_ Méthode et conception</a:t>
            </a:r>
            <a:r>
              <a:rPr lang="fr-FR" b="1" dirty="0">
                <a:solidFill>
                  <a:srgbClr val="92D050"/>
                </a:solidFill>
                <a:latin typeface="Marianne" panose="02000000000000000000" pitchFamily="2" charset="0"/>
              </a:rPr>
              <a:t> </a:t>
            </a:r>
            <a:endParaRPr kumimoji="0" lang="fr-FR" sz="1800"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endParaRPr>
          </a:p>
        </p:txBody>
      </p:sp>
      <p:sp>
        <p:nvSpPr>
          <p:cNvPr id="6" name="ZoneTexte 5">
            <a:extLst>
              <a:ext uri="{FF2B5EF4-FFF2-40B4-BE49-F238E27FC236}">
                <a16:creationId xmlns:a16="http://schemas.microsoft.com/office/drawing/2014/main" id="{05B8DEDE-056C-4B33-9406-9E7891146923}"/>
              </a:ext>
            </a:extLst>
          </p:cNvPr>
          <p:cNvSpPr txBox="1"/>
          <p:nvPr/>
        </p:nvSpPr>
        <p:spPr>
          <a:xfrm>
            <a:off x="9811948" y="6146800"/>
            <a:ext cx="1955800" cy="553998"/>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DHUP _ AD _ AD5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Mai 2026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18</a:t>
            </a:r>
          </a:p>
        </p:txBody>
      </p:sp>
      <p:pic>
        <p:nvPicPr>
          <p:cNvPr id="7" name="Image 6">
            <a:extLst>
              <a:ext uri="{FF2B5EF4-FFF2-40B4-BE49-F238E27FC236}">
                <a16:creationId xmlns:a16="http://schemas.microsoft.com/office/drawing/2014/main" id="{6C0B1124-C943-45DF-97DE-34DBC4985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252" y="5989598"/>
            <a:ext cx="927551" cy="711200"/>
          </a:xfrm>
          <a:prstGeom prst="rect">
            <a:avLst/>
          </a:prstGeom>
        </p:spPr>
      </p:pic>
      <p:graphicFrame>
        <p:nvGraphicFramePr>
          <p:cNvPr id="2" name="Tableau 1">
            <a:extLst>
              <a:ext uri="{FF2B5EF4-FFF2-40B4-BE49-F238E27FC236}">
                <a16:creationId xmlns:a16="http://schemas.microsoft.com/office/drawing/2014/main" id="{C1B89E60-624D-4A9D-A83C-D37F05EC57E3}"/>
              </a:ext>
            </a:extLst>
          </p:cNvPr>
          <p:cNvGraphicFramePr>
            <a:graphicFrameLocks noGrp="1"/>
          </p:cNvGraphicFramePr>
          <p:nvPr>
            <p:extLst>
              <p:ext uri="{D42A27DB-BD31-4B8C-83A1-F6EECF244321}">
                <p14:modId xmlns:p14="http://schemas.microsoft.com/office/powerpoint/2010/main" val="2940864902"/>
              </p:ext>
            </p:extLst>
          </p:nvPr>
        </p:nvGraphicFramePr>
        <p:xfrm>
          <a:off x="7276699" y="1231357"/>
          <a:ext cx="4220453" cy="4446715"/>
        </p:xfrm>
        <a:graphic>
          <a:graphicData uri="http://schemas.openxmlformats.org/drawingml/2006/table">
            <a:tbl>
              <a:tblPr firstRow="1" firstCol="1" bandRow="1"/>
              <a:tblGrid>
                <a:gridCol w="1646825">
                  <a:extLst>
                    <a:ext uri="{9D8B030D-6E8A-4147-A177-3AD203B41FA5}">
                      <a16:colId xmlns:a16="http://schemas.microsoft.com/office/drawing/2014/main" val="4161833933"/>
                    </a:ext>
                  </a:extLst>
                </a:gridCol>
                <a:gridCol w="241249">
                  <a:extLst>
                    <a:ext uri="{9D8B030D-6E8A-4147-A177-3AD203B41FA5}">
                      <a16:colId xmlns:a16="http://schemas.microsoft.com/office/drawing/2014/main" val="1155002775"/>
                    </a:ext>
                  </a:extLst>
                </a:gridCol>
                <a:gridCol w="238455">
                  <a:extLst>
                    <a:ext uri="{9D8B030D-6E8A-4147-A177-3AD203B41FA5}">
                      <a16:colId xmlns:a16="http://schemas.microsoft.com/office/drawing/2014/main" val="2128366430"/>
                    </a:ext>
                  </a:extLst>
                </a:gridCol>
                <a:gridCol w="239385">
                  <a:extLst>
                    <a:ext uri="{9D8B030D-6E8A-4147-A177-3AD203B41FA5}">
                      <a16:colId xmlns:a16="http://schemas.microsoft.com/office/drawing/2014/main" val="3262612469"/>
                    </a:ext>
                  </a:extLst>
                </a:gridCol>
                <a:gridCol w="231468">
                  <a:extLst>
                    <a:ext uri="{9D8B030D-6E8A-4147-A177-3AD203B41FA5}">
                      <a16:colId xmlns:a16="http://schemas.microsoft.com/office/drawing/2014/main" val="1872175106"/>
                    </a:ext>
                  </a:extLst>
                </a:gridCol>
                <a:gridCol w="231468">
                  <a:extLst>
                    <a:ext uri="{9D8B030D-6E8A-4147-A177-3AD203B41FA5}">
                      <a16:colId xmlns:a16="http://schemas.microsoft.com/office/drawing/2014/main" val="1774249261"/>
                    </a:ext>
                  </a:extLst>
                </a:gridCol>
                <a:gridCol w="231468">
                  <a:extLst>
                    <a:ext uri="{9D8B030D-6E8A-4147-A177-3AD203B41FA5}">
                      <a16:colId xmlns:a16="http://schemas.microsoft.com/office/drawing/2014/main" val="678247292"/>
                    </a:ext>
                  </a:extLst>
                </a:gridCol>
                <a:gridCol w="231934">
                  <a:extLst>
                    <a:ext uri="{9D8B030D-6E8A-4147-A177-3AD203B41FA5}">
                      <a16:colId xmlns:a16="http://schemas.microsoft.com/office/drawing/2014/main" val="4140067319"/>
                    </a:ext>
                  </a:extLst>
                </a:gridCol>
                <a:gridCol w="231468">
                  <a:extLst>
                    <a:ext uri="{9D8B030D-6E8A-4147-A177-3AD203B41FA5}">
                      <a16:colId xmlns:a16="http://schemas.microsoft.com/office/drawing/2014/main" val="1378702088"/>
                    </a:ext>
                  </a:extLst>
                </a:gridCol>
                <a:gridCol w="231468">
                  <a:extLst>
                    <a:ext uri="{9D8B030D-6E8A-4147-A177-3AD203B41FA5}">
                      <a16:colId xmlns:a16="http://schemas.microsoft.com/office/drawing/2014/main" val="287901372"/>
                    </a:ext>
                  </a:extLst>
                </a:gridCol>
                <a:gridCol w="231468">
                  <a:extLst>
                    <a:ext uri="{9D8B030D-6E8A-4147-A177-3AD203B41FA5}">
                      <a16:colId xmlns:a16="http://schemas.microsoft.com/office/drawing/2014/main" val="1097719828"/>
                    </a:ext>
                  </a:extLst>
                </a:gridCol>
                <a:gridCol w="233797">
                  <a:extLst>
                    <a:ext uri="{9D8B030D-6E8A-4147-A177-3AD203B41FA5}">
                      <a16:colId xmlns:a16="http://schemas.microsoft.com/office/drawing/2014/main" val="2197479500"/>
                    </a:ext>
                  </a:extLst>
                </a:gridCol>
              </a:tblGrid>
              <a:tr h="333790">
                <a:tc>
                  <a:txBody>
                    <a:bodyPr/>
                    <a:lstStyle/>
                    <a:p>
                      <a:endParaRPr lang="fr-FR" sz="1000">
                        <a:effectLst/>
                        <a:latin typeface="Calibri" panose="020F0502020204030204" pitchFamily="34" charset="0"/>
                        <a:cs typeface="Times New Roman" panose="02020603050405020304" pitchFamily="18" charset="0"/>
                      </a:endParaRP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Administration centrale</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2">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DREAL</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gridSpan="2">
                  <a:txBody>
                    <a:bodyPr/>
                    <a:lstStyle/>
                    <a:p>
                      <a:pPr>
                        <a:lnSpc>
                          <a:spcPct val="107000"/>
                        </a:lnSpc>
                        <a:spcAft>
                          <a:spcPts val="800"/>
                        </a:spcAft>
                      </a:pPr>
                      <a:r>
                        <a:rPr lang="fr-FR" sz="1000" dirty="0">
                          <a:effectLst/>
                          <a:latin typeface="Calibri" panose="020F0502020204030204" pitchFamily="34" charset="0"/>
                          <a:ea typeface="Calibri" panose="020F0502020204030204" pitchFamily="34" charset="0"/>
                          <a:cs typeface="Times New Roman" panose="02020603050405020304" pitchFamily="18" charset="0"/>
                        </a:rPr>
                        <a:t>DDT</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gridSpan="4">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OFS</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546775791"/>
                  </a:ext>
                </a:extLst>
              </a:tr>
              <a:tr h="2419981">
                <a:tc>
                  <a:txBody>
                    <a:bodyPr/>
                    <a:lstStyle/>
                    <a:p>
                      <a:endParaRPr lang="fr-FR" sz="1000" dirty="0">
                        <a:effectLst/>
                        <a:latin typeface="Calibri" panose="020F0502020204030204" pitchFamily="34" charset="0"/>
                        <a:cs typeface="Times New Roman" panose="02020603050405020304" pitchFamily="18" charset="0"/>
                      </a:endParaRP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Administrateur national</a:t>
                      </a:r>
                    </a:p>
                  </a:txBody>
                  <a:tcPr marL="60521" marR="60521"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Support SIAP</a:t>
                      </a:r>
                    </a:p>
                  </a:txBody>
                  <a:tcPr marL="60521" marR="60521"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Lecteur national</a:t>
                      </a:r>
                    </a:p>
                  </a:txBody>
                  <a:tcPr marL="60521" marR="60521"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Administrateur régional BRS</a:t>
                      </a:r>
                    </a:p>
                  </a:txBody>
                  <a:tcPr marL="60521" marR="60521"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Lecteur régional BRS</a:t>
                      </a:r>
                    </a:p>
                  </a:txBody>
                  <a:tcPr marL="60521" marR="60521"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Administrateur départemental BRS</a:t>
                      </a:r>
                    </a:p>
                  </a:txBody>
                  <a:tcPr marL="60521" marR="60521"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Lecteur départemental BRS</a:t>
                      </a:r>
                    </a:p>
                  </a:txBody>
                  <a:tcPr marL="60521" marR="60521"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Administrateur OFS (avec gestion portefeuille)</a:t>
                      </a:r>
                    </a:p>
                  </a:txBody>
                  <a:tcPr marL="60521" marR="60521"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Gestionnaire OFS</a:t>
                      </a:r>
                    </a:p>
                  </a:txBody>
                  <a:tcPr marL="60521" marR="60521"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Opérateurs/Commercialisateur OFS</a:t>
                      </a:r>
                    </a:p>
                  </a:txBody>
                  <a:tcPr marL="60521" marR="60521"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Lecteur </a:t>
                      </a:r>
                    </a:p>
                  </a:txBody>
                  <a:tcPr marL="60521" marR="60521"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693699"/>
                  </a:ext>
                </a:extLst>
              </a:tr>
              <a:tr h="276420">
                <a:tc>
                  <a:txBody>
                    <a:bodyPr/>
                    <a:lstStyle/>
                    <a:p>
                      <a:pPr>
                        <a:lnSpc>
                          <a:spcPct val="107000"/>
                        </a:lnSpc>
                        <a:spcAft>
                          <a:spcPts val="800"/>
                        </a:spcAft>
                      </a:pPr>
                      <a:r>
                        <a:rPr lang="fr-FR" sz="1000" b="1">
                          <a:effectLst/>
                          <a:latin typeface="Calibri" panose="020F0502020204030204" pitchFamily="34" charset="0"/>
                          <a:ea typeface="Calibri" panose="020F0502020204030204" pitchFamily="34" charset="0"/>
                          <a:cs typeface="Times New Roman" panose="02020603050405020304" pitchFamily="18" charset="0"/>
                        </a:rPr>
                        <a:t>Création opération</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fr-FR" sz="1000">
                        <a:effectLst/>
                        <a:latin typeface="Calibri" panose="020F0502020204030204" pitchFamily="34" charset="0"/>
                        <a:cs typeface="Times New Roman" panose="02020603050405020304" pitchFamily="18" charset="0"/>
                      </a:endParaRP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fr-FR" sz="1000">
                        <a:effectLst/>
                        <a:latin typeface="Calibri" panose="020F0502020204030204" pitchFamily="34" charset="0"/>
                        <a:cs typeface="Times New Roman" panose="02020603050405020304" pitchFamily="18" charset="0"/>
                      </a:endParaRP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664459"/>
                  </a:ext>
                </a:extLst>
              </a:tr>
              <a:tr h="146033">
                <a:tc>
                  <a:txBody>
                    <a:bodyPr/>
                    <a:lstStyle/>
                    <a:p>
                      <a:pPr>
                        <a:lnSpc>
                          <a:spcPct val="107000"/>
                        </a:lnSpc>
                        <a:spcAft>
                          <a:spcPts val="800"/>
                        </a:spcAft>
                      </a:pPr>
                      <a:r>
                        <a:rPr lang="fr-FR" sz="1000" b="1">
                          <a:effectLst/>
                          <a:latin typeface="Calibri" panose="020F0502020204030204" pitchFamily="34" charset="0"/>
                          <a:ea typeface="Calibri" panose="020F0502020204030204" pitchFamily="34" charset="0"/>
                          <a:cs typeface="Times New Roman" panose="02020603050405020304" pitchFamily="18" charset="0"/>
                        </a:rPr>
                        <a:t>Validation d'habilitation</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fr-FR" sz="1000">
                        <a:effectLst/>
                        <a:latin typeface="Calibri" panose="020F0502020204030204" pitchFamily="34" charset="0"/>
                        <a:cs typeface="Times New Roman" panose="02020603050405020304" pitchFamily="18" charset="0"/>
                      </a:endParaRP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fr-FR" sz="1000">
                        <a:effectLst/>
                        <a:latin typeface="Calibri" panose="020F0502020204030204" pitchFamily="34" charset="0"/>
                        <a:cs typeface="Times New Roman" panose="02020603050405020304" pitchFamily="18" charset="0"/>
                      </a:endParaRP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fr-FR" sz="1000">
                        <a:effectLst/>
                        <a:latin typeface="Calibri" panose="020F0502020204030204" pitchFamily="34" charset="0"/>
                        <a:cs typeface="Times New Roman" panose="02020603050405020304" pitchFamily="18" charset="0"/>
                      </a:endParaRP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2991139"/>
                  </a:ext>
                </a:extLst>
              </a:tr>
              <a:tr h="296799">
                <a:tc>
                  <a:txBody>
                    <a:bodyPr/>
                    <a:lstStyle/>
                    <a:p>
                      <a:pPr>
                        <a:lnSpc>
                          <a:spcPct val="107000"/>
                        </a:lnSpc>
                        <a:spcAft>
                          <a:spcPts val="800"/>
                        </a:spcAft>
                      </a:pPr>
                      <a:r>
                        <a:rPr lang="fr-FR" sz="1000" b="1">
                          <a:effectLst/>
                          <a:latin typeface="Calibri" panose="020F0502020204030204" pitchFamily="34" charset="0"/>
                          <a:ea typeface="Calibri" panose="020F0502020204030204" pitchFamily="34" charset="0"/>
                          <a:cs typeface="Times New Roman" panose="02020603050405020304" pitchFamily="18" charset="0"/>
                        </a:rPr>
                        <a:t>Renseignement de la partie opération</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fr-FR" sz="1000">
                        <a:effectLst/>
                        <a:latin typeface="Calibri" panose="020F0502020204030204" pitchFamily="34" charset="0"/>
                        <a:cs typeface="Times New Roman" panose="02020603050405020304" pitchFamily="18" charset="0"/>
                      </a:endParaRP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3732966"/>
                  </a:ext>
                </a:extLst>
              </a:tr>
              <a:tr h="296799">
                <a:tc>
                  <a:txBody>
                    <a:bodyPr/>
                    <a:lstStyle/>
                    <a:p>
                      <a:pPr>
                        <a:lnSpc>
                          <a:spcPct val="107000"/>
                        </a:lnSpc>
                        <a:spcAft>
                          <a:spcPts val="800"/>
                        </a:spcAft>
                      </a:pPr>
                      <a:r>
                        <a:rPr lang="fr-FR" sz="1000" b="1">
                          <a:effectLst/>
                          <a:latin typeface="Calibri" panose="020F0502020204030204" pitchFamily="34" charset="0"/>
                          <a:ea typeface="Calibri" panose="020F0502020204030204" pitchFamily="34" charset="0"/>
                          <a:cs typeface="Times New Roman" panose="02020603050405020304" pitchFamily="18" charset="0"/>
                        </a:rPr>
                        <a:t>Renseignement de la partie logement</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fr-FR" sz="1000">
                        <a:effectLst/>
                        <a:latin typeface="Calibri" panose="020F0502020204030204" pitchFamily="34" charset="0"/>
                        <a:cs typeface="Times New Roman" panose="02020603050405020304" pitchFamily="18" charset="0"/>
                      </a:endParaRP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838649"/>
                  </a:ext>
                </a:extLst>
              </a:tr>
              <a:tr h="296799">
                <a:tc>
                  <a:txBody>
                    <a:bodyPr/>
                    <a:lstStyle/>
                    <a:p>
                      <a:pPr>
                        <a:lnSpc>
                          <a:spcPct val="107000"/>
                        </a:lnSpc>
                        <a:spcAft>
                          <a:spcPts val="800"/>
                        </a:spcAft>
                      </a:pPr>
                      <a:r>
                        <a:rPr lang="fr-FR" sz="1000" b="1">
                          <a:effectLst/>
                          <a:latin typeface="Calibri" panose="020F0502020204030204" pitchFamily="34" charset="0"/>
                          <a:ea typeface="Calibri" panose="020F0502020204030204" pitchFamily="34" charset="0"/>
                          <a:cs typeface="Times New Roman" panose="02020603050405020304" pitchFamily="18" charset="0"/>
                        </a:rPr>
                        <a:t>Consultation opération et logement</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6643627"/>
                  </a:ext>
                </a:extLst>
              </a:tr>
              <a:tr h="151249">
                <a:tc>
                  <a:txBody>
                    <a:bodyPr/>
                    <a:lstStyle/>
                    <a:p>
                      <a:pPr>
                        <a:lnSpc>
                          <a:spcPct val="107000"/>
                        </a:lnSpc>
                        <a:spcAft>
                          <a:spcPts val="800"/>
                        </a:spcAft>
                      </a:pPr>
                      <a:r>
                        <a:rPr lang="fr-FR" sz="1000" b="1">
                          <a:effectLst/>
                          <a:latin typeface="Calibri" panose="020F0502020204030204" pitchFamily="34" charset="0"/>
                          <a:ea typeface="Calibri" panose="020F0502020204030204" pitchFamily="34" charset="0"/>
                          <a:cs typeface="Times New Roman" panose="02020603050405020304" pitchFamily="18" charset="0"/>
                        </a:rPr>
                        <a:t>Accès journaux de notes</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 </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800"/>
                        </a:spcAft>
                      </a:pPr>
                      <a:r>
                        <a:rPr lang="fr-FR" sz="1000" dirty="0">
                          <a:effectLst/>
                          <a:latin typeface="Calibri" panose="020F0502020204030204" pitchFamily="34" charset="0"/>
                          <a:ea typeface="Calibri" panose="020F0502020204030204" pitchFamily="34" charset="0"/>
                          <a:cs typeface="Times New Roman" panose="02020603050405020304" pitchFamily="18" charset="0"/>
                        </a:rPr>
                        <a:t>X</a:t>
                      </a:r>
                    </a:p>
                  </a:txBody>
                  <a:tcPr marL="60521" marR="605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5800024"/>
                  </a:ext>
                </a:extLst>
              </a:tr>
            </a:tbl>
          </a:graphicData>
        </a:graphic>
      </p:graphicFrame>
      <p:sp>
        <p:nvSpPr>
          <p:cNvPr id="8" name="ZoneTexte 7">
            <a:extLst>
              <a:ext uri="{FF2B5EF4-FFF2-40B4-BE49-F238E27FC236}">
                <a16:creationId xmlns:a16="http://schemas.microsoft.com/office/drawing/2014/main" id="{43B48744-5D79-4020-AF1A-E45CB7A40B78}"/>
              </a:ext>
            </a:extLst>
          </p:cNvPr>
          <p:cNvSpPr txBox="1"/>
          <p:nvPr/>
        </p:nvSpPr>
        <p:spPr>
          <a:xfrm>
            <a:off x="7520911" y="400294"/>
            <a:ext cx="3732028" cy="646331"/>
          </a:xfrm>
          <a:prstGeom prst="rect">
            <a:avLst/>
          </a:prstGeom>
          <a:noFill/>
          <a:ln>
            <a:solidFill>
              <a:schemeClr val="tx1"/>
            </a:solidFill>
          </a:ln>
        </p:spPr>
        <p:txBody>
          <a:bodyPr wrap="square" rtlCol="0">
            <a:spAutoFit/>
          </a:bodyPr>
          <a:lstStyle/>
          <a:p>
            <a:pPr algn="ctr"/>
            <a:r>
              <a:rPr lang="fr-FR" sz="1200" dirty="0"/>
              <a:t>Module </a:t>
            </a:r>
            <a:r>
              <a:rPr lang="fr-FR" sz="1200" b="1" dirty="0"/>
              <a:t>dédié</a:t>
            </a:r>
            <a:r>
              <a:rPr lang="fr-FR" sz="1200" dirty="0"/>
              <a:t> au BRS </a:t>
            </a:r>
          </a:p>
          <a:p>
            <a:pPr algn="ctr"/>
            <a:r>
              <a:rPr lang="fr-FR" sz="1200" dirty="0"/>
              <a:t>Habilitation en cascade propre à ce module rendue nécessaire </a:t>
            </a:r>
          </a:p>
        </p:txBody>
      </p:sp>
    </p:spTree>
    <p:extLst>
      <p:ext uri="{BB962C8B-B14F-4D97-AF65-F5344CB8AC3E}">
        <p14:creationId xmlns:p14="http://schemas.microsoft.com/office/powerpoint/2010/main" val="4178434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6CADF4D0-E9F0-466F-99BF-5520F9459483}"/>
              </a:ext>
            </a:extLst>
          </p:cNvPr>
          <p:cNvSpPr txBox="1"/>
          <p:nvPr/>
        </p:nvSpPr>
        <p:spPr>
          <a:xfrm>
            <a:off x="888027" y="3627892"/>
            <a:ext cx="9692618" cy="175432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chemeClr val="accent6">
                    <a:lumMod val="75000"/>
                  </a:schemeClr>
                </a:solidFill>
                <a:effectLst/>
                <a:uLnTx/>
                <a:uFillTx/>
                <a:latin typeface="Marianne" panose="02000000000000000000" pitchFamily="2" charset="0"/>
                <a:ea typeface="+mn-ea"/>
                <a:cs typeface="+mn-cs"/>
              </a:rPr>
              <a:t>Sommaire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rPr>
              <a:t>1 _ Présentation du Bilan national d’activité des OFS</a:t>
            </a:r>
            <a:endParaRPr lang="fr-FR" b="1" dirty="0">
              <a:solidFill>
                <a:srgbClr val="92D050"/>
              </a:solidFill>
              <a:latin typeface="Marianne"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rPr>
              <a:t>2 _ Modalités de remonté de données pour l’exercice 2025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rPr>
              <a:t>3 _ Modalités provisoires de remonté de données pour l’exercice 2026</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endParaRPr>
          </a:p>
        </p:txBody>
      </p:sp>
      <p:sp>
        <p:nvSpPr>
          <p:cNvPr id="5" name="ZoneTexte 4">
            <a:extLst>
              <a:ext uri="{FF2B5EF4-FFF2-40B4-BE49-F238E27FC236}">
                <a16:creationId xmlns:a16="http://schemas.microsoft.com/office/drawing/2014/main" id="{3B416165-3BF6-4BEE-AF45-BE4900FBAA15}"/>
              </a:ext>
            </a:extLst>
          </p:cNvPr>
          <p:cNvSpPr txBox="1"/>
          <p:nvPr/>
        </p:nvSpPr>
        <p:spPr>
          <a:xfrm>
            <a:off x="9811948" y="6146800"/>
            <a:ext cx="1955800" cy="553998"/>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DHUP _ AD _ AD5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Mai 2026</a:t>
            </a:r>
          </a:p>
          <a:p>
            <a:pPr marL="0" marR="0" lvl="0" indent="0" algn="r" defTabSz="914400" rtl="0" eaLnBrk="1" fontAlgn="auto" latinLnBrk="0" hangingPunct="1">
              <a:lnSpc>
                <a:spcPct val="100000"/>
              </a:lnSpc>
              <a:spcBef>
                <a:spcPts val="0"/>
              </a:spcBef>
              <a:spcAft>
                <a:spcPts val="0"/>
              </a:spcAft>
              <a:buClrTx/>
              <a:buSzTx/>
              <a:buFontTx/>
              <a:buNone/>
              <a:tabLst/>
              <a:defRPr/>
            </a:pPr>
            <a:r>
              <a:rPr lang="fr-FR" sz="1000" b="1" dirty="0">
                <a:solidFill>
                  <a:prstClr val="black"/>
                </a:solidFill>
                <a:latin typeface="Calibri Light" panose="020F0302020204030204"/>
              </a:rPr>
              <a:t>2</a:t>
            </a:r>
            <a:endPar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endParaRPr>
          </a:p>
        </p:txBody>
      </p:sp>
      <p:pic>
        <p:nvPicPr>
          <p:cNvPr id="6" name="Image 5">
            <a:extLst>
              <a:ext uri="{FF2B5EF4-FFF2-40B4-BE49-F238E27FC236}">
                <a16:creationId xmlns:a16="http://schemas.microsoft.com/office/drawing/2014/main" id="{10D32545-CE25-4565-9772-DBB6FDA0C3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252" y="5989598"/>
            <a:ext cx="927551" cy="711200"/>
          </a:xfrm>
          <a:prstGeom prst="rect">
            <a:avLst/>
          </a:prstGeom>
        </p:spPr>
      </p:pic>
    </p:spTree>
    <p:extLst>
      <p:ext uri="{BB962C8B-B14F-4D97-AF65-F5344CB8AC3E}">
        <p14:creationId xmlns:p14="http://schemas.microsoft.com/office/powerpoint/2010/main" val="1914040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6CADF4D0-E9F0-466F-99BF-5520F9459483}"/>
              </a:ext>
            </a:extLst>
          </p:cNvPr>
          <p:cNvSpPr txBox="1"/>
          <p:nvPr/>
        </p:nvSpPr>
        <p:spPr>
          <a:xfrm>
            <a:off x="888027" y="3627892"/>
            <a:ext cx="9692618"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rPr>
              <a:t>Bilan national d’activité des OFS au 31.12.2024</a:t>
            </a:r>
          </a:p>
        </p:txBody>
      </p:sp>
      <p:sp>
        <p:nvSpPr>
          <p:cNvPr id="5" name="ZoneTexte 4">
            <a:extLst>
              <a:ext uri="{FF2B5EF4-FFF2-40B4-BE49-F238E27FC236}">
                <a16:creationId xmlns:a16="http://schemas.microsoft.com/office/drawing/2014/main" id="{3B416165-3BF6-4BEE-AF45-BE4900FBAA15}"/>
              </a:ext>
            </a:extLst>
          </p:cNvPr>
          <p:cNvSpPr txBox="1"/>
          <p:nvPr/>
        </p:nvSpPr>
        <p:spPr>
          <a:xfrm>
            <a:off x="9811948" y="6146800"/>
            <a:ext cx="1955800" cy="553998"/>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DHUP _ AD _ AD5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Mai 2026</a:t>
            </a:r>
          </a:p>
          <a:p>
            <a:pPr marL="0" marR="0" lvl="0" indent="0" algn="r" defTabSz="914400" rtl="0" eaLnBrk="1" fontAlgn="auto" latinLnBrk="0" hangingPunct="1">
              <a:lnSpc>
                <a:spcPct val="100000"/>
              </a:lnSpc>
              <a:spcBef>
                <a:spcPts val="0"/>
              </a:spcBef>
              <a:spcAft>
                <a:spcPts val="0"/>
              </a:spcAft>
              <a:buClrTx/>
              <a:buSzTx/>
              <a:buFontTx/>
              <a:buNone/>
              <a:tabLst/>
              <a:defRPr/>
            </a:pPr>
            <a:r>
              <a:rPr lang="fr-FR" sz="1000" b="1" dirty="0">
                <a:solidFill>
                  <a:prstClr val="black"/>
                </a:solidFill>
                <a:latin typeface="Calibri Light" panose="020F0302020204030204"/>
              </a:rPr>
              <a:t>3</a:t>
            </a:r>
            <a:endPar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endParaRPr>
          </a:p>
        </p:txBody>
      </p:sp>
      <p:pic>
        <p:nvPicPr>
          <p:cNvPr id="6" name="Image 5">
            <a:extLst>
              <a:ext uri="{FF2B5EF4-FFF2-40B4-BE49-F238E27FC236}">
                <a16:creationId xmlns:a16="http://schemas.microsoft.com/office/drawing/2014/main" id="{10D32545-CE25-4565-9772-DBB6FDA0C3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252" y="5989598"/>
            <a:ext cx="927551" cy="711200"/>
          </a:xfrm>
          <a:prstGeom prst="rect">
            <a:avLst/>
          </a:prstGeom>
        </p:spPr>
      </p:pic>
    </p:spTree>
    <p:extLst>
      <p:ext uri="{BB962C8B-B14F-4D97-AF65-F5344CB8AC3E}">
        <p14:creationId xmlns:p14="http://schemas.microsoft.com/office/powerpoint/2010/main" val="3434804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CBA665F7-AF8C-41D4-B428-97CF86CE620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88027" y="848906"/>
            <a:ext cx="4355765" cy="5496292"/>
          </a:xfrm>
          <a:prstGeom prst="rect">
            <a:avLst/>
          </a:prstGeom>
          <a:noFill/>
          <a:ln>
            <a:noFill/>
          </a:ln>
        </p:spPr>
      </p:pic>
      <p:sp>
        <p:nvSpPr>
          <p:cNvPr id="7" name="ZoneTexte 6">
            <a:extLst>
              <a:ext uri="{FF2B5EF4-FFF2-40B4-BE49-F238E27FC236}">
                <a16:creationId xmlns:a16="http://schemas.microsoft.com/office/drawing/2014/main" id="{E915BC10-A25A-487B-B116-5D85C75ED13A}"/>
              </a:ext>
            </a:extLst>
          </p:cNvPr>
          <p:cNvSpPr txBox="1"/>
          <p:nvPr/>
        </p:nvSpPr>
        <p:spPr>
          <a:xfrm>
            <a:off x="9811948" y="6146800"/>
            <a:ext cx="1955800" cy="553998"/>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DHUP _ AD _ AD5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Mai 2026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4</a:t>
            </a:r>
          </a:p>
        </p:txBody>
      </p:sp>
      <p:pic>
        <p:nvPicPr>
          <p:cNvPr id="8" name="Image 7">
            <a:extLst>
              <a:ext uri="{FF2B5EF4-FFF2-40B4-BE49-F238E27FC236}">
                <a16:creationId xmlns:a16="http://schemas.microsoft.com/office/drawing/2014/main" id="{72062F0E-A618-4F61-AC7B-04CD0D6289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4252" y="5989598"/>
            <a:ext cx="927551" cy="711200"/>
          </a:xfrm>
          <a:prstGeom prst="rect">
            <a:avLst/>
          </a:prstGeom>
        </p:spPr>
      </p:pic>
      <p:sp>
        <p:nvSpPr>
          <p:cNvPr id="10" name="ZoneTexte 9">
            <a:extLst>
              <a:ext uri="{FF2B5EF4-FFF2-40B4-BE49-F238E27FC236}">
                <a16:creationId xmlns:a16="http://schemas.microsoft.com/office/drawing/2014/main" id="{C6027C9D-5AA3-43DB-A90B-14C6AC40BF14}"/>
              </a:ext>
            </a:extLst>
          </p:cNvPr>
          <p:cNvSpPr txBox="1"/>
          <p:nvPr/>
        </p:nvSpPr>
        <p:spPr>
          <a:xfrm>
            <a:off x="5512869" y="731519"/>
            <a:ext cx="6097604" cy="954107"/>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Au 1er janvier 2026, 219 agréments OFS ont été délivrés, concernant 189 structures, répartis sur les 13 régions métropolitaines, en Guadeloupe, en Guyane, et en Martinique. A la même date 16 demandes d’agrément sont en projet ou en cours d’instruction par les services régionaux. </a:t>
            </a:r>
          </a:p>
        </p:txBody>
      </p:sp>
      <p:pic>
        <p:nvPicPr>
          <p:cNvPr id="11" name="Image 10">
            <a:extLst>
              <a:ext uri="{FF2B5EF4-FFF2-40B4-BE49-F238E27FC236}">
                <a16:creationId xmlns:a16="http://schemas.microsoft.com/office/drawing/2014/main" id="{4FED7E8C-7BCD-4825-875D-82031A234AC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906030" y="2608428"/>
            <a:ext cx="4887228" cy="2615570"/>
          </a:xfrm>
          <a:prstGeom prst="rect">
            <a:avLst/>
          </a:prstGeom>
          <a:noFill/>
          <a:ln>
            <a:noFill/>
          </a:ln>
        </p:spPr>
      </p:pic>
      <p:sp>
        <p:nvSpPr>
          <p:cNvPr id="13" name="ZoneTexte 12">
            <a:extLst>
              <a:ext uri="{FF2B5EF4-FFF2-40B4-BE49-F238E27FC236}">
                <a16:creationId xmlns:a16="http://schemas.microsoft.com/office/drawing/2014/main" id="{5AB7B8B5-94DE-4A1B-AB0E-E4240E74F5A2}"/>
              </a:ext>
            </a:extLst>
          </p:cNvPr>
          <p:cNvSpPr txBox="1"/>
          <p:nvPr/>
        </p:nvSpPr>
        <p:spPr>
          <a:xfrm>
            <a:off x="5906030" y="5253469"/>
            <a:ext cx="5153398" cy="523220"/>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60% des structures détentrices de l’agrément sont des organismes de logement social.</a:t>
            </a:r>
          </a:p>
        </p:txBody>
      </p:sp>
      <p:sp>
        <p:nvSpPr>
          <p:cNvPr id="9" name="ZoneTexte 8">
            <a:extLst>
              <a:ext uri="{FF2B5EF4-FFF2-40B4-BE49-F238E27FC236}">
                <a16:creationId xmlns:a16="http://schemas.microsoft.com/office/drawing/2014/main" id="{91B7E7C3-930A-4088-886B-9F12993256D3}"/>
              </a:ext>
            </a:extLst>
          </p:cNvPr>
          <p:cNvSpPr txBox="1"/>
          <p:nvPr/>
        </p:nvSpPr>
        <p:spPr>
          <a:xfrm>
            <a:off x="749830" y="425479"/>
            <a:ext cx="51562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rPr>
              <a:t>1 _ </a:t>
            </a:r>
            <a:r>
              <a:rPr lang="fr-FR" b="1" dirty="0">
                <a:solidFill>
                  <a:srgbClr val="92D050"/>
                </a:solidFill>
                <a:latin typeface="Marianne" panose="02000000000000000000" pitchFamily="2" charset="0"/>
              </a:rPr>
              <a:t>Nombre d’OFS agréés</a:t>
            </a:r>
            <a:endParaRPr kumimoji="0" lang="fr-FR" sz="1800"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endParaRPr>
          </a:p>
        </p:txBody>
      </p:sp>
    </p:spTree>
    <p:extLst>
      <p:ext uri="{BB962C8B-B14F-4D97-AF65-F5344CB8AC3E}">
        <p14:creationId xmlns:p14="http://schemas.microsoft.com/office/powerpoint/2010/main" val="2323832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a:extLst>
              <a:ext uri="{FF2B5EF4-FFF2-40B4-BE49-F238E27FC236}">
                <a16:creationId xmlns:a16="http://schemas.microsoft.com/office/drawing/2014/main" id="{BB0C24DE-0141-4C67-88F8-C757854EB81A}"/>
              </a:ext>
            </a:extLst>
          </p:cNvPr>
          <p:cNvSpPr txBox="1"/>
          <p:nvPr/>
        </p:nvSpPr>
        <p:spPr>
          <a:xfrm>
            <a:off x="9811948" y="6146800"/>
            <a:ext cx="1955800" cy="553998"/>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DHUP _ AD _ AD5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Mai 2026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5</a:t>
            </a:r>
          </a:p>
        </p:txBody>
      </p:sp>
      <p:pic>
        <p:nvPicPr>
          <p:cNvPr id="8" name="Image 7">
            <a:extLst>
              <a:ext uri="{FF2B5EF4-FFF2-40B4-BE49-F238E27FC236}">
                <a16:creationId xmlns:a16="http://schemas.microsoft.com/office/drawing/2014/main" id="{D2AC88AC-5933-4419-A79F-29B80E239F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252" y="5989598"/>
            <a:ext cx="927551" cy="711200"/>
          </a:xfrm>
          <a:prstGeom prst="rect">
            <a:avLst/>
          </a:prstGeom>
        </p:spPr>
      </p:pic>
      <p:sp>
        <p:nvSpPr>
          <p:cNvPr id="12" name="ZoneTexte 11">
            <a:extLst>
              <a:ext uri="{FF2B5EF4-FFF2-40B4-BE49-F238E27FC236}">
                <a16:creationId xmlns:a16="http://schemas.microsoft.com/office/drawing/2014/main" id="{1656951A-7ABB-4C60-8708-BDFD8FCB221F}"/>
              </a:ext>
            </a:extLst>
          </p:cNvPr>
          <p:cNvSpPr txBox="1"/>
          <p:nvPr/>
        </p:nvSpPr>
        <p:spPr>
          <a:xfrm>
            <a:off x="424252" y="1012954"/>
            <a:ext cx="11280808" cy="483209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Au 31 décembre 2024, </a:t>
            </a:r>
            <a:r>
              <a:rPr kumimoji="0" lang="fr-FR" sz="1400" b="1" i="0" u="none" strike="noStrike" kern="1200" cap="none" spc="0" normalizeH="0" baseline="0" noProof="0" dirty="0">
                <a:ln>
                  <a:noFill/>
                </a:ln>
                <a:solidFill>
                  <a:prstClr val="black"/>
                </a:solidFill>
                <a:effectLst/>
                <a:uLnTx/>
                <a:uFillTx/>
                <a:latin typeface="Calibri Light" panose="020F0302020204030204"/>
                <a:ea typeface="+mn-ea"/>
                <a:cs typeface="+mn-cs"/>
              </a:rPr>
              <a:t>une soixantaine d’OFS ont livré environ 4 000 logements en BRS </a:t>
            </a: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(soit environ 32% des structures agréées).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La plupart des OFS sont actuellement engagés dans la production de BRS ou participent à la production d’opérations par d’autres OFS.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Pour rappel, la grande majorité des OFS ont été agréés entre 2020 et 2023.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On constate que la durée minimale d’une opération est de trois ou quatre années (1 an de recherche et de développement d’opportunités foncières, puis en général 2 ou 3 ans pour lancer l’opération, la construction, la commercialisation et les cessions).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On anticipe donc </a:t>
            </a:r>
            <a:r>
              <a:rPr kumimoji="0" lang="fr-FR" sz="1400" b="0" i="0" u="sng" strike="noStrike" kern="1200" cap="none" spc="0" normalizeH="0" baseline="0" noProof="0" dirty="0">
                <a:ln>
                  <a:noFill/>
                </a:ln>
                <a:solidFill>
                  <a:prstClr val="black"/>
                </a:solidFill>
                <a:effectLst/>
                <a:uLnTx/>
                <a:uFillTx/>
                <a:latin typeface="Calibri Light" panose="020F0302020204030204"/>
                <a:ea typeface="+mn-ea"/>
                <a:cs typeface="+mn-cs"/>
              </a:rPr>
              <a:t>un développement bien plus important du nombre de BRS</a:t>
            </a: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 et donc d’OFS gestionnaires de BRS livrés et occupés, sur la période 2025/2028.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b="0" i="0" u="sng" strike="noStrike" kern="1200" cap="none" spc="0" normalizeH="0" baseline="0" noProof="0" dirty="0">
                <a:ln>
                  <a:noFill/>
                </a:ln>
                <a:solidFill>
                  <a:prstClr val="black"/>
                </a:solidFill>
                <a:effectLst/>
                <a:uLnTx/>
                <a:uFillTx/>
                <a:latin typeface="Calibri Light" panose="020F0302020204030204"/>
                <a:ea typeface="+mn-ea"/>
                <a:cs typeface="+mn-cs"/>
              </a:rPr>
              <a:t>Cette dynamique se confirme dans les rapports régionaux </a:t>
            </a: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a:t>
            </a:r>
          </a:p>
          <a:p>
            <a:pPr marL="285750" marR="0" lvl="0"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Nouvelle-Aquitaine : livraison d’environ 1 900 nouveaux logements prévue d’ici 2028 ;</a:t>
            </a:r>
          </a:p>
          <a:p>
            <a:pPr marL="285750" marR="0" lvl="0"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Auvergne-Rhône-Alpes : livraison d’environ 615 nouveaux logements prévue en 2025 ;</a:t>
            </a:r>
          </a:p>
          <a:p>
            <a:pPr marL="285750" marR="0" lvl="0"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Occitanie : 2 138 logements sont en cours de commercialisation en 2025 ;</a:t>
            </a:r>
          </a:p>
          <a:p>
            <a:pPr marL="285750" marR="0" lvl="0"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Île de France : livraison d’environ 5 700 nouveaux logements prévue d’ici 2028 ;</a:t>
            </a:r>
          </a:p>
          <a:p>
            <a:pPr marL="285750" marR="0" lvl="0"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Provence-Alpes-Côte-d’Azur : livraison d’environ 500 nouveaux logements prévue en 2025 ;</a:t>
            </a:r>
          </a:p>
          <a:p>
            <a:pPr marL="285750" marR="0" lvl="0"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Bretagne : livraison d’environ 85 nouveaux logements prévue en 2025 ;</a:t>
            </a:r>
          </a:p>
          <a:p>
            <a:pPr marL="285750" marR="0" lvl="0"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Hauts-de-France : 370 logements sont en cours de commercialisation en 2025 ;</a:t>
            </a:r>
          </a:p>
          <a:p>
            <a:pPr marL="285750" marR="0" lvl="0"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Pays de la Loire : livraison d’environ 470 nouveaux logements prévue d’ici 2027.</a:t>
            </a:r>
          </a:p>
          <a:p>
            <a:pPr marL="285750" marR="0" lvl="0" indent="-2857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Grand Est : livraison d’environ 347 nouveaux logements prévue d’ici 2027.</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Enfin les années 2025/2028 devront marquer les premières livraisons de BRS en Bourgogne-Franche-Comté, en Centre-Val-de-Loire et en Corse </a:t>
            </a:r>
          </a:p>
        </p:txBody>
      </p:sp>
      <p:sp>
        <p:nvSpPr>
          <p:cNvPr id="13" name="ZoneTexte 12">
            <a:extLst>
              <a:ext uri="{FF2B5EF4-FFF2-40B4-BE49-F238E27FC236}">
                <a16:creationId xmlns:a16="http://schemas.microsoft.com/office/drawing/2014/main" id="{7BF81238-946E-45EE-B679-0C84CC90F490}"/>
              </a:ext>
            </a:extLst>
          </p:cNvPr>
          <p:cNvSpPr txBox="1"/>
          <p:nvPr/>
        </p:nvSpPr>
        <p:spPr>
          <a:xfrm>
            <a:off x="506942" y="386680"/>
            <a:ext cx="51562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rPr>
              <a:t>2 _ Projections d’activité des OFS</a:t>
            </a:r>
          </a:p>
        </p:txBody>
      </p:sp>
    </p:spTree>
    <p:extLst>
      <p:ext uri="{BB962C8B-B14F-4D97-AF65-F5344CB8AC3E}">
        <p14:creationId xmlns:p14="http://schemas.microsoft.com/office/powerpoint/2010/main" val="3404077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Espace réservé du contenu 1">
            <a:extLst>
              <a:ext uri="{FF2B5EF4-FFF2-40B4-BE49-F238E27FC236}">
                <a16:creationId xmlns:a16="http://schemas.microsoft.com/office/drawing/2014/main" id="{7FC3E425-BD39-422A-AEC4-1A923F7AA93B}"/>
              </a:ext>
            </a:extLst>
          </p:cNvPr>
          <p:cNvGraphicFramePr>
            <a:graphicFrameLocks noGrp="1"/>
          </p:cNvGraphicFramePr>
          <p:nvPr>
            <p:ph idx="1"/>
          </p:nvPr>
        </p:nvGraphicFramePr>
        <p:xfrm>
          <a:off x="613163" y="1675119"/>
          <a:ext cx="5718175" cy="3763137"/>
        </p:xfrm>
        <a:graphic>
          <a:graphicData uri="http://schemas.openxmlformats.org/drawingml/2006/table">
            <a:tbl>
              <a:tblPr firstRow="1" firstCol="1" bandRow="1"/>
              <a:tblGrid>
                <a:gridCol w="2017395">
                  <a:extLst>
                    <a:ext uri="{9D8B030D-6E8A-4147-A177-3AD203B41FA5}">
                      <a16:colId xmlns:a16="http://schemas.microsoft.com/office/drawing/2014/main" val="2047005723"/>
                    </a:ext>
                  </a:extLst>
                </a:gridCol>
                <a:gridCol w="2480310">
                  <a:extLst>
                    <a:ext uri="{9D8B030D-6E8A-4147-A177-3AD203B41FA5}">
                      <a16:colId xmlns:a16="http://schemas.microsoft.com/office/drawing/2014/main" val="4249548044"/>
                    </a:ext>
                  </a:extLst>
                </a:gridCol>
                <a:gridCol w="1220470">
                  <a:extLst>
                    <a:ext uri="{9D8B030D-6E8A-4147-A177-3AD203B41FA5}">
                      <a16:colId xmlns:a16="http://schemas.microsoft.com/office/drawing/2014/main" val="3183933070"/>
                    </a:ext>
                  </a:extLst>
                </a:gridCol>
              </a:tblGrid>
              <a:tr h="0">
                <a:tc>
                  <a:txBody>
                    <a:bodyPr/>
                    <a:lstStyle/>
                    <a:p>
                      <a:pPr algn="ctr">
                        <a:lnSpc>
                          <a:spcPct val="115000"/>
                        </a:lnSpc>
                        <a:spcAft>
                          <a:spcPts val="800"/>
                        </a:spcAft>
                      </a:pPr>
                      <a:r>
                        <a:rPr lang="fr-FR" sz="1000" b="1">
                          <a:effectLst/>
                          <a:latin typeface="Marianne" panose="02000000000000000000" pitchFamily="2" charset="0"/>
                          <a:ea typeface="Calibri" panose="020F0502020204030204" pitchFamily="34" charset="0"/>
                          <a:cs typeface="Calibri" panose="020F0502020204030204" pitchFamily="34" charset="0"/>
                        </a:rPr>
                        <a:t>Région</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000" b="1">
                          <a:effectLst/>
                          <a:latin typeface="Marianne" panose="02000000000000000000" pitchFamily="2" charset="0"/>
                          <a:ea typeface="Calibri" panose="020F0502020204030204" pitchFamily="34" charset="0"/>
                          <a:cs typeface="Calibri" panose="020F0502020204030204" pitchFamily="34" charset="0"/>
                        </a:rPr>
                        <a:t>Nombres de BRS livrés au 31/12/2024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000" b="1">
                          <a:effectLst/>
                          <a:latin typeface="Marianne" panose="02000000000000000000" pitchFamily="2" charset="0"/>
                          <a:ea typeface="Calibri" panose="020F0502020204030204" pitchFamily="34" charset="0"/>
                          <a:cs typeface="Calibri" panose="020F0502020204030204" pitchFamily="34" charset="0"/>
                        </a:rPr>
                        <a:t>Nombre d’OFS concernés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5539159"/>
                  </a:ext>
                </a:extLst>
              </a:tr>
              <a:tr h="0">
                <a:tc>
                  <a:txBody>
                    <a:bodyPr/>
                    <a:lstStyle/>
                    <a:p>
                      <a:pPr algn="ctr">
                        <a:lnSpc>
                          <a:spcPct val="115000"/>
                        </a:lnSpc>
                        <a:spcAft>
                          <a:spcPts val="800"/>
                        </a:spcAft>
                      </a:pPr>
                      <a:r>
                        <a:rPr lang="fr-FR" sz="1000">
                          <a:effectLst/>
                          <a:latin typeface="Marianne" panose="02000000000000000000" pitchFamily="2" charset="0"/>
                          <a:ea typeface="Calibri" panose="020F0502020204030204" pitchFamily="34" charset="0"/>
                          <a:cs typeface="Calibri" panose="020F0502020204030204" pitchFamily="34" charset="0"/>
                        </a:rPr>
                        <a:t>Auvergne-Rhône-Alpes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659</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16</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8654266"/>
                  </a:ext>
                </a:extLst>
              </a:tr>
              <a:tr h="0">
                <a:tc>
                  <a:txBody>
                    <a:bodyPr/>
                    <a:lstStyle/>
                    <a:p>
                      <a:pPr algn="ctr">
                        <a:lnSpc>
                          <a:spcPct val="115000"/>
                        </a:lnSpc>
                        <a:spcAft>
                          <a:spcPts val="800"/>
                        </a:spcAft>
                      </a:pPr>
                      <a:r>
                        <a:rPr lang="fr-FR" sz="1000">
                          <a:effectLst/>
                          <a:latin typeface="Marianne" panose="02000000000000000000" pitchFamily="2" charset="0"/>
                          <a:ea typeface="Calibri" panose="020F0502020204030204" pitchFamily="34" charset="0"/>
                          <a:cs typeface="Calibri" panose="020F0502020204030204" pitchFamily="34" charset="0"/>
                        </a:rPr>
                        <a:t>Bourgogne-Franche-Comté</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21227245"/>
                  </a:ext>
                </a:extLst>
              </a:tr>
              <a:tr h="0">
                <a:tc>
                  <a:txBody>
                    <a:bodyPr/>
                    <a:lstStyle/>
                    <a:p>
                      <a:pPr algn="ctr">
                        <a:lnSpc>
                          <a:spcPct val="115000"/>
                        </a:lnSpc>
                        <a:spcAft>
                          <a:spcPts val="800"/>
                        </a:spcAft>
                      </a:pPr>
                      <a:r>
                        <a:rPr lang="fr-FR" sz="1000">
                          <a:effectLst/>
                          <a:latin typeface="Marianne" panose="02000000000000000000" pitchFamily="2" charset="0"/>
                          <a:ea typeface="Calibri" panose="020F0502020204030204" pitchFamily="34" charset="0"/>
                          <a:cs typeface="Calibri" panose="020F0502020204030204" pitchFamily="34" charset="0"/>
                        </a:rPr>
                        <a:t>Bretagne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867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9</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907152"/>
                  </a:ext>
                </a:extLst>
              </a:tr>
              <a:tr h="0">
                <a:tc>
                  <a:txBody>
                    <a:bodyPr/>
                    <a:lstStyle/>
                    <a:p>
                      <a:pPr algn="ctr">
                        <a:lnSpc>
                          <a:spcPct val="115000"/>
                        </a:lnSpc>
                        <a:spcAft>
                          <a:spcPts val="800"/>
                        </a:spcAft>
                      </a:pPr>
                      <a:r>
                        <a:rPr lang="fr-FR" sz="1000">
                          <a:effectLst/>
                          <a:latin typeface="Marianne" panose="02000000000000000000" pitchFamily="2" charset="0"/>
                          <a:ea typeface="Calibri" panose="020F0502020204030204" pitchFamily="34" charset="0"/>
                          <a:cs typeface="Calibri" panose="020F0502020204030204" pitchFamily="34" charset="0"/>
                        </a:rPr>
                        <a:t>Centre-Val-de-Loire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8762806"/>
                  </a:ext>
                </a:extLst>
              </a:tr>
              <a:tr h="0">
                <a:tc>
                  <a:txBody>
                    <a:bodyPr/>
                    <a:lstStyle/>
                    <a:p>
                      <a:pPr algn="ctr">
                        <a:lnSpc>
                          <a:spcPct val="115000"/>
                        </a:lnSpc>
                        <a:spcAft>
                          <a:spcPts val="800"/>
                        </a:spcAft>
                      </a:pPr>
                      <a:r>
                        <a:rPr lang="fr-FR" sz="1000">
                          <a:effectLst/>
                          <a:latin typeface="Marianne" panose="02000000000000000000" pitchFamily="2" charset="0"/>
                          <a:ea typeface="Calibri" panose="020F0502020204030204" pitchFamily="34" charset="0"/>
                          <a:cs typeface="Calibri" panose="020F0502020204030204" pitchFamily="34" charset="0"/>
                        </a:rPr>
                        <a:t>Corse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dirty="0">
                          <a:effectLst/>
                          <a:latin typeface="Marianne" panose="02000000000000000000" pitchFamily="2" charset="0"/>
                          <a:ea typeface="Calibri" panose="020F0502020204030204" pitchFamily="34" charset="0"/>
                          <a:cs typeface="Times New Roman" panose="02020603050405020304" pitchFamily="18" charset="0"/>
                        </a:rPr>
                        <a:t>0</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6411395"/>
                  </a:ext>
                </a:extLst>
              </a:tr>
              <a:tr h="0">
                <a:tc>
                  <a:txBody>
                    <a:bodyPr/>
                    <a:lstStyle/>
                    <a:p>
                      <a:pPr algn="ctr">
                        <a:lnSpc>
                          <a:spcPct val="115000"/>
                        </a:lnSpc>
                        <a:spcAft>
                          <a:spcPts val="800"/>
                        </a:spcAft>
                      </a:pPr>
                      <a:r>
                        <a:rPr lang="fr-FR" sz="1000">
                          <a:effectLst/>
                          <a:latin typeface="Marianne" panose="02000000000000000000" pitchFamily="2" charset="0"/>
                          <a:ea typeface="Calibri" panose="020F0502020204030204" pitchFamily="34" charset="0"/>
                          <a:cs typeface="Calibri" panose="020F0502020204030204" pitchFamily="34" charset="0"/>
                        </a:rPr>
                        <a:t>Grand Est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57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4961850"/>
                  </a:ext>
                </a:extLst>
              </a:tr>
              <a:tr h="0">
                <a:tc>
                  <a:txBody>
                    <a:bodyPr/>
                    <a:lstStyle/>
                    <a:p>
                      <a:pPr algn="ctr">
                        <a:lnSpc>
                          <a:spcPct val="115000"/>
                        </a:lnSpc>
                        <a:spcAft>
                          <a:spcPts val="800"/>
                        </a:spcAft>
                      </a:pPr>
                      <a:r>
                        <a:rPr lang="fr-FR" sz="1000">
                          <a:effectLst/>
                          <a:latin typeface="Marianne" panose="02000000000000000000" pitchFamily="2" charset="0"/>
                          <a:ea typeface="Calibri" panose="020F0502020204030204" pitchFamily="34" charset="0"/>
                          <a:cs typeface="Calibri" panose="020F0502020204030204" pitchFamily="34" charset="0"/>
                        </a:rPr>
                        <a:t>Hauts-de-France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157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75273151"/>
                  </a:ext>
                </a:extLst>
              </a:tr>
              <a:tr h="0">
                <a:tc>
                  <a:txBody>
                    <a:bodyPr/>
                    <a:lstStyle/>
                    <a:p>
                      <a:pPr algn="ctr">
                        <a:lnSpc>
                          <a:spcPct val="115000"/>
                        </a:lnSpc>
                        <a:spcAft>
                          <a:spcPts val="800"/>
                        </a:spcAft>
                      </a:pPr>
                      <a:r>
                        <a:rPr lang="fr-FR" sz="1000">
                          <a:effectLst/>
                          <a:latin typeface="Marianne" panose="02000000000000000000" pitchFamily="2" charset="0"/>
                          <a:ea typeface="Calibri" panose="020F0502020204030204" pitchFamily="34" charset="0"/>
                          <a:cs typeface="Calibri" panose="020F0502020204030204" pitchFamily="34" charset="0"/>
                        </a:rPr>
                        <a:t>Île-de-France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396</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7797972"/>
                  </a:ext>
                </a:extLst>
              </a:tr>
              <a:tr h="0">
                <a:tc>
                  <a:txBody>
                    <a:bodyPr/>
                    <a:lstStyle/>
                    <a:p>
                      <a:pPr algn="ctr">
                        <a:lnSpc>
                          <a:spcPct val="115000"/>
                        </a:lnSpc>
                        <a:spcAft>
                          <a:spcPts val="800"/>
                        </a:spcAft>
                      </a:pPr>
                      <a:r>
                        <a:rPr lang="fr-FR" sz="1000">
                          <a:effectLst/>
                          <a:latin typeface="Marianne" panose="02000000000000000000" pitchFamily="2" charset="0"/>
                          <a:ea typeface="Calibri" panose="020F0502020204030204" pitchFamily="34" charset="0"/>
                          <a:cs typeface="Calibri" panose="020F0502020204030204" pitchFamily="34" charset="0"/>
                        </a:rPr>
                        <a:t>Normandie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68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28090478"/>
                  </a:ext>
                </a:extLst>
              </a:tr>
              <a:tr h="0">
                <a:tc>
                  <a:txBody>
                    <a:bodyPr/>
                    <a:lstStyle/>
                    <a:p>
                      <a:pPr algn="ctr">
                        <a:lnSpc>
                          <a:spcPct val="115000"/>
                        </a:lnSpc>
                        <a:spcAft>
                          <a:spcPts val="800"/>
                        </a:spcAft>
                      </a:pPr>
                      <a:r>
                        <a:rPr lang="fr-FR" sz="1000">
                          <a:effectLst/>
                          <a:latin typeface="Marianne" panose="02000000000000000000" pitchFamily="2" charset="0"/>
                          <a:ea typeface="Calibri" panose="020F0502020204030204" pitchFamily="34" charset="0"/>
                          <a:cs typeface="Calibri" panose="020F0502020204030204" pitchFamily="34" charset="0"/>
                        </a:rPr>
                        <a:t>Nouvelle-Aquitaine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1079</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12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6095661"/>
                  </a:ext>
                </a:extLst>
              </a:tr>
              <a:tr h="0">
                <a:tc>
                  <a:txBody>
                    <a:bodyPr/>
                    <a:lstStyle/>
                    <a:p>
                      <a:pPr algn="ctr">
                        <a:lnSpc>
                          <a:spcPct val="115000"/>
                        </a:lnSpc>
                        <a:spcAft>
                          <a:spcPts val="800"/>
                        </a:spcAft>
                      </a:pPr>
                      <a:r>
                        <a:rPr lang="fr-FR" sz="1000">
                          <a:effectLst/>
                          <a:latin typeface="Marianne" panose="02000000000000000000" pitchFamily="2" charset="0"/>
                          <a:ea typeface="Calibri" panose="020F0502020204030204" pitchFamily="34" charset="0"/>
                          <a:cs typeface="Calibri" panose="020F0502020204030204" pitchFamily="34" charset="0"/>
                        </a:rPr>
                        <a:t>Occitanie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163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98356775"/>
                  </a:ext>
                </a:extLst>
              </a:tr>
              <a:tr h="0">
                <a:tc>
                  <a:txBody>
                    <a:bodyPr/>
                    <a:lstStyle/>
                    <a:p>
                      <a:pPr algn="ctr">
                        <a:lnSpc>
                          <a:spcPct val="115000"/>
                        </a:lnSpc>
                        <a:spcAft>
                          <a:spcPts val="800"/>
                        </a:spcAft>
                      </a:pPr>
                      <a:r>
                        <a:rPr lang="fr-FR" sz="1000">
                          <a:effectLst/>
                          <a:latin typeface="Marianne" panose="02000000000000000000" pitchFamily="2" charset="0"/>
                          <a:ea typeface="Calibri" panose="020F0502020204030204" pitchFamily="34" charset="0"/>
                          <a:cs typeface="Calibri" panose="020F0502020204030204" pitchFamily="34" charset="0"/>
                        </a:rPr>
                        <a:t>Pays de la Loire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129</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09067749"/>
                  </a:ext>
                </a:extLst>
              </a:tr>
              <a:tr h="0">
                <a:tc>
                  <a:txBody>
                    <a:bodyPr/>
                    <a:lstStyle/>
                    <a:p>
                      <a:pPr algn="ctr">
                        <a:lnSpc>
                          <a:spcPct val="115000"/>
                        </a:lnSpc>
                        <a:spcAft>
                          <a:spcPts val="800"/>
                        </a:spcAft>
                      </a:pPr>
                      <a:r>
                        <a:rPr lang="fr-FR" sz="1000">
                          <a:effectLst/>
                          <a:latin typeface="Marianne" panose="02000000000000000000" pitchFamily="2" charset="0"/>
                          <a:ea typeface="Calibri" panose="020F0502020204030204" pitchFamily="34" charset="0"/>
                          <a:cs typeface="Calibri" panose="020F0502020204030204" pitchFamily="34" charset="0"/>
                        </a:rPr>
                        <a:t>Provence-Alpes-Côte-d’Azur</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300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46931163"/>
                  </a:ext>
                </a:extLst>
              </a:tr>
              <a:tr h="0">
                <a:tc>
                  <a:txBody>
                    <a:bodyPr/>
                    <a:lstStyle/>
                    <a:p>
                      <a:pPr algn="ctr">
                        <a:lnSpc>
                          <a:spcPct val="115000"/>
                        </a:lnSpc>
                        <a:spcAft>
                          <a:spcPts val="800"/>
                        </a:spcAft>
                      </a:pPr>
                      <a:r>
                        <a:rPr lang="fr-FR" sz="1000">
                          <a:effectLst/>
                          <a:latin typeface="Marianne" panose="02000000000000000000" pitchFamily="2" charset="0"/>
                          <a:ea typeface="Calibri" panose="020F0502020204030204" pitchFamily="34" charset="0"/>
                          <a:cs typeface="Calibri" panose="020F0502020204030204" pitchFamily="34" charset="0"/>
                        </a:rPr>
                        <a:t>Guadeloupe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5827735"/>
                  </a:ext>
                </a:extLst>
              </a:tr>
              <a:tr h="0">
                <a:tc>
                  <a:txBody>
                    <a:bodyPr/>
                    <a:lstStyle/>
                    <a:p>
                      <a:pPr algn="ctr">
                        <a:lnSpc>
                          <a:spcPct val="115000"/>
                        </a:lnSpc>
                        <a:spcAft>
                          <a:spcPts val="800"/>
                        </a:spcAft>
                      </a:pPr>
                      <a:r>
                        <a:rPr lang="fr-FR" sz="1000">
                          <a:effectLst/>
                          <a:latin typeface="Marianne" panose="02000000000000000000" pitchFamily="2" charset="0"/>
                          <a:ea typeface="Calibri" panose="020F0502020204030204" pitchFamily="34" charset="0"/>
                          <a:cs typeface="Calibri" panose="020F0502020204030204" pitchFamily="34" charset="0"/>
                        </a:rPr>
                        <a:t>Guyane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000">
                          <a:effectLst/>
                          <a:latin typeface="Marianne" panose="02000000000000000000" pitchFamily="2" charset="0"/>
                          <a:ea typeface="Calibri" panose="020F0502020204030204" pitchFamily="34" charset="0"/>
                          <a:cs typeface="Calibri" panose="020F0502020204030204" pitchFamily="34" charset="0"/>
                        </a:rPr>
                        <a:t>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3520192"/>
                  </a:ext>
                </a:extLst>
              </a:tr>
              <a:tr h="0">
                <a:tc>
                  <a:txBody>
                    <a:bodyPr/>
                    <a:lstStyle/>
                    <a:p>
                      <a:pPr algn="ctr">
                        <a:lnSpc>
                          <a:spcPct val="115000"/>
                        </a:lnSpc>
                        <a:spcAft>
                          <a:spcPts val="800"/>
                        </a:spcAft>
                      </a:pPr>
                      <a:r>
                        <a:rPr lang="fr-FR" sz="1000">
                          <a:effectLst/>
                          <a:latin typeface="Marianne" panose="02000000000000000000" pitchFamily="2" charset="0"/>
                          <a:ea typeface="Calibri" panose="020F0502020204030204" pitchFamily="34" charset="0"/>
                          <a:cs typeface="Calibri" panose="020F0502020204030204" pitchFamily="34" charset="0"/>
                        </a:rPr>
                        <a:t>Martinique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Sans objet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Sans objet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8111276"/>
                  </a:ext>
                </a:extLst>
              </a:tr>
              <a:tr h="0">
                <a:tc>
                  <a:txBody>
                    <a:bodyPr/>
                    <a:lstStyle/>
                    <a:p>
                      <a:pPr algn="ctr">
                        <a:lnSpc>
                          <a:spcPct val="115000"/>
                        </a:lnSpc>
                        <a:spcAft>
                          <a:spcPts val="800"/>
                        </a:spcAft>
                      </a:pPr>
                      <a:r>
                        <a:rPr lang="fr-FR" sz="1000">
                          <a:effectLst/>
                          <a:latin typeface="Marianne" panose="02000000000000000000" pitchFamily="2" charset="0"/>
                          <a:ea typeface="Calibri" panose="020F0502020204030204" pitchFamily="34" charset="0"/>
                          <a:cs typeface="Calibri" panose="020F0502020204030204" pitchFamily="34" charset="0"/>
                        </a:rPr>
                        <a:t>Mayotte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Sans objet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Sans objet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9600751"/>
                  </a:ext>
                </a:extLst>
              </a:tr>
              <a:tr h="0">
                <a:tc>
                  <a:txBody>
                    <a:bodyPr/>
                    <a:lstStyle/>
                    <a:p>
                      <a:pPr algn="ctr">
                        <a:lnSpc>
                          <a:spcPct val="115000"/>
                        </a:lnSpc>
                        <a:spcAft>
                          <a:spcPts val="800"/>
                        </a:spcAft>
                      </a:pPr>
                      <a:r>
                        <a:rPr lang="fr-FR" sz="1000">
                          <a:effectLst/>
                          <a:latin typeface="Marianne" panose="02000000000000000000" pitchFamily="2" charset="0"/>
                          <a:ea typeface="Calibri" panose="020F0502020204030204" pitchFamily="34" charset="0"/>
                          <a:cs typeface="Calibri" panose="020F0502020204030204" pitchFamily="34" charset="0"/>
                        </a:rPr>
                        <a:t>La Réunion</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Sans objet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800"/>
                        </a:spcAft>
                      </a:pPr>
                      <a:r>
                        <a:rPr lang="fr-FR" sz="1100">
                          <a:effectLst/>
                          <a:latin typeface="Marianne" panose="02000000000000000000" pitchFamily="2" charset="0"/>
                          <a:ea typeface="Calibri" panose="020F0502020204030204" pitchFamily="34" charset="0"/>
                          <a:cs typeface="Times New Roman" panose="02020603050405020304" pitchFamily="18" charset="0"/>
                        </a:rPr>
                        <a:t>Sans objet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2431956"/>
                  </a:ext>
                </a:extLst>
              </a:tr>
              <a:tr h="0">
                <a:tc>
                  <a:txBody>
                    <a:bodyPr/>
                    <a:lstStyle/>
                    <a:p>
                      <a:pPr algn="ctr">
                        <a:lnSpc>
                          <a:spcPct val="115000"/>
                        </a:lnSpc>
                        <a:spcAft>
                          <a:spcPts val="800"/>
                        </a:spcAft>
                      </a:pPr>
                      <a:r>
                        <a:rPr lang="fr-FR" sz="1000" b="1">
                          <a:solidFill>
                            <a:srgbClr val="000000"/>
                          </a:solidFill>
                          <a:effectLst/>
                          <a:latin typeface="Marianne" panose="02000000000000000000" pitchFamily="2" charset="0"/>
                          <a:ea typeface="Calibri" panose="020F0502020204030204" pitchFamily="34" charset="0"/>
                          <a:cs typeface="Calibri" panose="020F0502020204030204" pitchFamily="34" charset="0"/>
                        </a:rPr>
                        <a:t>TOTAL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DE58"/>
                    </a:solidFill>
                  </a:tcPr>
                </a:tc>
                <a:tc>
                  <a:txBody>
                    <a:bodyPr/>
                    <a:lstStyle/>
                    <a:p>
                      <a:pPr algn="ctr">
                        <a:lnSpc>
                          <a:spcPct val="115000"/>
                        </a:lnSpc>
                        <a:spcAft>
                          <a:spcPts val="800"/>
                        </a:spcAft>
                      </a:pPr>
                      <a:r>
                        <a:rPr lang="fr-FR" sz="1100" b="1" dirty="0">
                          <a:solidFill>
                            <a:srgbClr val="000000"/>
                          </a:solidFill>
                          <a:effectLst/>
                          <a:latin typeface="Marianne" panose="02000000000000000000" pitchFamily="2" charset="0"/>
                          <a:ea typeface="Calibri" panose="020F0502020204030204" pitchFamily="34" charset="0"/>
                          <a:cs typeface="Times New Roman" panose="02020603050405020304" pitchFamily="18" charset="0"/>
                        </a:rPr>
                        <a:t>3 875 </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DE58"/>
                    </a:solidFill>
                  </a:tcPr>
                </a:tc>
                <a:tc>
                  <a:txBody>
                    <a:bodyPr/>
                    <a:lstStyle/>
                    <a:p>
                      <a:pPr algn="ctr">
                        <a:lnSpc>
                          <a:spcPct val="115000"/>
                        </a:lnSpc>
                        <a:spcAft>
                          <a:spcPts val="800"/>
                        </a:spcAft>
                      </a:pPr>
                      <a:r>
                        <a:rPr lang="fr-FR" sz="1100" b="1" dirty="0">
                          <a:solidFill>
                            <a:srgbClr val="000000"/>
                          </a:solidFill>
                          <a:effectLst/>
                          <a:latin typeface="Marianne" panose="02000000000000000000" pitchFamily="2" charset="0"/>
                          <a:ea typeface="Calibri" panose="020F0502020204030204" pitchFamily="34" charset="0"/>
                          <a:cs typeface="Times New Roman" panose="02020603050405020304" pitchFamily="18" charset="0"/>
                        </a:rPr>
                        <a:t>57 </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DE58"/>
                    </a:solidFill>
                  </a:tcPr>
                </a:tc>
                <a:extLst>
                  <a:ext uri="{0D108BD9-81ED-4DB2-BD59-A6C34878D82A}">
                    <a16:rowId xmlns:a16="http://schemas.microsoft.com/office/drawing/2014/main" val="769828006"/>
                  </a:ext>
                </a:extLst>
              </a:tr>
            </a:tbl>
          </a:graphicData>
        </a:graphic>
      </p:graphicFrame>
      <p:sp>
        <p:nvSpPr>
          <p:cNvPr id="5" name="ZoneTexte 4">
            <a:extLst>
              <a:ext uri="{FF2B5EF4-FFF2-40B4-BE49-F238E27FC236}">
                <a16:creationId xmlns:a16="http://schemas.microsoft.com/office/drawing/2014/main" id="{BF6B3ABD-C43D-4066-99FB-FE15C6946B86}"/>
              </a:ext>
            </a:extLst>
          </p:cNvPr>
          <p:cNvSpPr txBox="1"/>
          <p:nvPr/>
        </p:nvSpPr>
        <p:spPr>
          <a:xfrm>
            <a:off x="424251" y="354128"/>
            <a:ext cx="622680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dirty="0">
                <a:solidFill>
                  <a:srgbClr val="92D050"/>
                </a:solidFill>
                <a:latin typeface="Marianne" panose="02000000000000000000" pitchFamily="2" charset="0"/>
              </a:rPr>
              <a:t>3</a:t>
            </a:r>
            <a:r>
              <a:rPr kumimoji="0" lang="fr-FR" sz="1800"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rPr>
              <a:t> _ Développement du parc de BRS</a:t>
            </a:r>
          </a:p>
        </p:txBody>
      </p:sp>
      <p:sp>
        <p:nvSpPr>
          <p:cNvPr id="6" name="ZoneTexte 5">
            <a:extLst>
              <a:ext uri="{FF2B5EF4-FFF2-40B4-BE49-F238E27FC236}">
                <a16:creationId xmlns:a16="http://schemas.microsoft.com/office/drawing/2014/main" id="{05B8DEDE-056C-4B33-9406-9E7891146923}"/>
              </a:ext>
            </a:extLst>
          </p:cNvPr>
          <p:cNvSpPr txBox="1"/>
          <p:nvPr/>
        </p:nvSpPr>
        <p:spPr>
          <a:xfrm>
            <a:off x="9811948" y="6146800"/>
            <a:ext cx="1955800" cy="553998"/>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DHUP _ AD _ AD5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Mai 2026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6</a:t>
            </a:r>
          </a:p>
        </p:txBody>
      </p:sp>
      <p:pic>
        <p:nvPicPr>
          <p:cNvPr id="7" name="Image 6">
            <a:extLst>
              <a:ext uri="{FF2B5EF4-FFF2-40B4-BE49-F238E27FC236}">
                <a16:creationId xmlns:a16="http://schemas.microsoft.com/office/drawing/2014/main" id="{6C0B1124-C943-45DF-97DE-34DBC4985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252" y="5989598"/>
            <a:ext cx="927551" cy="711200"/>
          </a:xfrm>
          <a:prstGeom prst="rect">
            <a:avLst/>
          </a:prstGeom>
        </p:spPr>
      </p:pic>
      <p:sp>
        <p:nvSpPr>
          <p:cNvPr id="8" name="ZoneTexte 7">
            <a:extLst>
              <a:ext uri="{FF2B5EF4-FFF2-40B4-BE49-F238E27FC236}">
                <a16:creationId xmlns:a16="http://schemas.microsoft.com/office/drawing/2014/main" id="{306A3956-83DB-49CC-8466-54788D8BEA98}"/>
              </a:ext>
            </a:extLst>
          </p:cNvPr>
          <p:cNvSpPr txBox="1"/>
          <p:nvPr/>
        </p:nvSpPr>
        <p:spPr>
          <a:xfrm>
            <a:off x="424250" y="850147"/>
            <a:ext cx="6096000" cy="73866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Au 31 décembre 2024, le parc de logements sous BRS est constitué de 3 875 unités réparties comme suit (seuls les logements livrés et occupés par des ménage éligibles sont comptabilisés) :</a:t>
            </a:r>
          </a:p>
        </p:txBody>
      </p:sp>
      <p:pic>
        <p:nvPicPr>
          <p:cNvPr id="9" name="Image 8">
            <a:extLst>
              <a:ext uri="{FF2B5EF4-FFF2-40B4-BE49-F238E27FC236}">
                <a16:creationId xmlns:a16="http://schemas.microsoft.com/office/drawing/2014/main" id="{F3026BA0-A940-4EFD-88AB-F80EE3B48B6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651054" y="968457"/>
            <a:ext cx="4927781" cy="2231084"/>
          </a:xfrm>
          <a:prstGeom prst="rect">
            <a:avLst/>
          </a:prstGeom>
          <a:noFill/>
        </p:spPr>
      </p:pic>
      <p:sp>
        <p:nvSpPr>
          <p:cNvPr id="15" name="ZoneTexte 14">
            <a:extLst>
              <a:ext uri="{FF2B5EF4-FFF2-40B4-BE49-F238E27FC236}">
                <a16:creationId xmlns:a16="http://schemas.microsoft.com/office/drawing/2014/main" id="{B175C1B8-8072-4150-BC2C-C16EC30418B7}"/>
              </a:ext>
            </a:extLst>
          </p:cNvPr>
          <p:cNvSpPr txBox="1"/>
          <p:nvPr/>
        </p:nvSpPr>
        <p:spPr>
          <a:xfrm>
            <a:off x="6523997" y="3429000"/>
            <a:ext cx="5243751" cy="289310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b="1" i="0" u="none" strike="noStrike" kern="1200" cap="none" spc="0" normalizeH="0" baseline="0" noProof="0" dirty="0">
                <a:ln>
                  <a:noFill/>
                </a:ln>
                <a:solidFill>
                  <a:prstClr val="black"/>
                </a:solidFill>
                <a:effectLst/>
                <a:uLnTx/>
                <a:uFillTx/>
                <a:latin typeface="Calibri Light" panose="020F0302020204030204"/>
                <a:ea typeface="+mn-ea"/>
                <a:cs typeface="+mn-cs"/>
              </a:rPr>
              <a:t>Répartition par type de logement</a:t>
            </a: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 :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400" b="0" i="0" u="sng" strike="noStrike" kern="1200" cap="none" spc="0" normalizeH="0" baseline="0" noProof="0" dirty="0">
                <a:ln>
                  <a:noFill/>
                </a:ln>
                <a:solidFill>
                  <a:prstClr val="black"/>
                </a:solidFill>
                <a:effectLst/>
                <a:uLnTx/>
                <a:uFillTx/>
                <a:latin typeface="Calibri Light" panose="020F0302020204030204"/>
                <a:ea typeface="+mn-ea"/>
                <a:cs typeface="+mn-cs"/>
              </a:rPr>
              <a:t>Logements neufs </a:t>
            </a: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 3 184 logements livrés (soit 86% du bilan global).</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400" b="0" i="0" u="sng" strike="noStrike" kern="1200" cap="none" spc="0" normalizeH="0" baseline="0" noProof="0" dirty="0">
                <a:ln>
                  <a:noFill/>
                </a:ln>
                <a:solidFill>
                  <a:prstClr val="black"/>
                </a:solidFill>
                <a:effectLst/>
                <a:uLnTx/>
                <a:uFillTx/>
                <a:latin typeface="Calibri Light" panose="020F0302020204030204"/>
                <a:ea typeface="+mn-ea"/>
                <a:cs typeface="+mn-cs"/>
              </a:rPr>
              <a:t>Ventes HLM </a:t>
            </a: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 418 logements livrés (soit 11% du bilan global) : </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76% par des ventes directes auprès d’un ménage occupant (L. 443-7 du CCH)</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27% par le biais d’une vente de patrimoine HLM auprès d’un OFS (L. 443-11 du CCH)</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400" b="0" i="0" u="sng" strike="noStrike" kern="1200" cap="none" spc="0" normalizeH="0" baseline="0" noProof="0" dirty="0">
                <a:ln>
                  <a:noFill/>
                </a:ln>
                <a:solidFill>
                  <a:prstClr val="black"/>
                </a:solidFill>
                <a:effectLst/>
                <a:uLnTx/>
                <a:uFillTx/>
                <a:latin typeface="Calibri Light" panose="020F0302020204030204"/>
                <a:ea typeface="+mn-ea"/>
                <a:cs typeface="+mn-cs"/>
              </a:rPr>
              <a:t>Réhabilitations</a:t>
            </a: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 : 113 logements livrés (soit 3% du bilan global ; ce nombre a cependant augmenté de 61% entre 2023 et 2024).</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400" b="0" i="0" u="sng" strike="noStrike" kern="1200" cap="none" spc="0" normalizeH="0" baseline="0" noProof="0" dirty="0">
                <a:ln>
                  <a:noFill/>
                </a:ln>
                <a:solidFill>
                  <a:prstClr val="black"/>
                </a:solidFill>
                <a:effectLst/>
                <a:uLnTx/>
                <a:uFillTx/>
                <a:latin typeface="Calibri Light" panose="020F0302020204030204"/>
                <a:ea typeface="+mn-ea"/>
                <a:cs typeface="+mn-cs"/>
              </a:rPr>
              <a:t>BRS locatif</a:t>
            </a: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 : 10 logements livrés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Enfin, on décompte 21 </a:t>
            </a:r>
            <a:r>
              <a:rPr kumimoji="0" lang="fr-FR" sz="1400" b="0" i="0" u="sng" strike="noStrike" kern="1200" cap="none" spc="0" normalizeH="0" baseline="0" noProof="0" dirty="0">
                <a:ln>
                  <a:noFill/>
                </a:ln>
                <a:solidFill>
                  <a:prstClr val="black"/>
                </a:solidFill>
                <a:effectLst/>
                <a:uLnTx/>
                <a:uFillTx/>
                <a:latin typeface="Calibri Light" panose="020F0302020204030204"/>
                <a:ea typeface="+mn-ea"/>
                <a:cs typeface="+mn-cs"/>
              </a:rPr>
              <a:t>reventes</a:t>
            </a: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 de logement en BRS à fin 2024 </a:t>
            </a:r>
            <a:r>
              <a:rPr kumimoji="0" lang="fr-FR" sz="1400" b="0" i="0" u="none" strike="noStrike" kern="1200" cap="none" spc="0" normalizeH="0" baseline="0" noProof="0">
                <a:ln>
                  <a:noFill/>
                </a:ln>
                <a:solidFill>
                  <a:prstClr val="black"/>
                </a:solidFill>
                <a:effectLst/>
                <a:uLnTx/>
                <a:uFillTx/>
                <a:latin typeface="Calibri Light" panose="020F0302020204030204"/>
                <a:ea typeface="+mn-ea"/>
                <a:cs typeface="+mn-cs"/>
              </a:rPr>
              <a:t>et 143 </a:t>
            </a:r>
            <a:r>
              <a:rPr kumimoji="0" lang="fr-FR" sz="1400" b="0" i="0" u="none" strike="noStrike" kern="1200" cap="none" spc="0" normalizeH="0" baseline="0" noProof="0" dirty="0">
                <a:ln>
                  <a:noFill/>
                </a:ln>
                <a:solidFill>
                  <a:prstClr val="black"/>
                </a:solidFill>
                <a:effectLst/>
                <a:uLnTx/>
                <a:uFillTx/>
                <a:latin typeface="Calibri Light" panose="020F0302020204030204"/>
                <a:ea typeface="+mn-ea"/>
                <a:cs typeface="+mn-cs"/>
              </a:rPr>
              <a:t>à fin 2025*.</a:t>
            </a:r>
          </a:p>
        </p:txBody>
      </p:sp>
      <p:sp>
        <p:nvSpPr>
          <p:cNvPr id="16" name="ZoneTexte 15">
            <a:extLst>
              <a:ext uri="{FF2B5EF4-FFF2-40B4-BE49-F238E27FC236}">
                <a16:creationId xmlns:a16="http://schemas.microsoft.com/office/drawing/2014/main" id="{0364D266-5BAF-47A7-B9B8-7C597C41796E}"/>
              </a:ext>
            </a:extLst>
          </p:cNvPr>
          <p:cNvSpPr txBox="1"/>
          <p:nvPr/>
        </p:nvSpPr>
        <p:spPr>
          <a:xfrm>
            <a:off x="1351803" y="6503872"/>
            <a:ext cx="3012709"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prstClr val="black"/>
                </a:solidFill>
                <a:effectLst/>
                <a:uLnTx/>
                <a:uFillTx/>
                <a:latin typeface="Calibri" panose="020F0502020204030204"/>
                <a:ea typeface="+mn-ea"/>
                <a:cs typeface="+mn-cs"/>
              </a:rPr>
              <a:t>* Chiffre 2025 : Observatoire Foncier solidaire France </a:t>
            </a:r>
          </a:p>
        </p:txBody>
      </p:sp>
    </p:spTree>
    <p:extLst>
      <p:ext uri="{BB962C8B-B14F-4D97-AF65-F5344CB8AC3E}">
        <p14:creationId xmlns:p14="http://schemas.microsoft.com/office/powerpoint/2010/main" val="3316389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a:extLst>
              <a:ext uri="{FF2B5EF4-FFF2-40B4-BE49-F238E27FC236}">
                <a16:creationId xmlns:a16="http://schemas.microsoft.com/office/drawing/2014/main" id="{0FD00439-A596-4A39-862D-55391F260744}"/>
              </a:ext>
            </a:extLst>
          </p:cNvPr>
          <p:cNvSpPr>
            <a:spLocks noGrp="1"/>
          </p:cNvSpPr>
          <p:nvPr>
            <p:ph idx="1"/>
          </p:nvPr>
        </p:nvSpPr>
        <p:spPr>
          <a:xfrm>
            <a:off x="255843" y="902749"/>
            <a:ext cx="11680314" cy="4907560"/>
          </a:xfrm>
        </p:spPr>
        <p:txBody>
          <a:bodyPr>
            <a:normAutofit/>
          </a:bodyPr>
          <a:lstStyle/>
          <a:p>
            <a:pPr marL="0" indent="0" algn="just">
              <a:buNone/>
            </a:pPr>
            <a:r>
              <a:rPr lang="fr-FR" sz="1400" b="1" dirty="0">
                <a:latin typeface="+mj-lt"/>
                <a:ea typeface="Calibri" panose="020F0502020204030204" pitchFamily="34" charset="0"/>
                <a:cs typeface="Calibri Light" panose="020F0302020204030204" pitchFamily="34" charset="0"/>
                <a:sym typeface="Wingdings" panose="05000000000000000000" pitchFamily="2" charset="2"/>
              </a:rPr>
              <a:t>Prix observés par m² de surface habitable (TTC), comparé aux plafonds de prix applicables pour l’exercice 2024 :</a:t>
            </a:r>
          </a:p>
          <a:p>
            <a:pPr marL="0" indent="0" algn="just">
              <a:buNone/>
            </a:pPr>
            <a:endParaRPr lang="fr-FR" sz="200" b="1"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b="1"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b="1"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400" b="1"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400" b="1"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r>
              <a:rPr lang="fr-FR" sz="1400" b="1" dirty="0">
                <a:latin typeface="+mj-lt"/>
                <a:ea typeface="Calibri" panose="020F0502020204030204" pitchFamily="34" charset="0"/>
                <a:cs typeface="Calibri Light" panose="020F0302020204030204" pitchFamily="34" charset="0"/>
                <a:sym typeface="Wingdings" panose="05000000000000000000" pitchFamily="2" charset="2"/>
              </a:rPr>
              <a:t>Niveaux de redevance constatés selon la zone de tension immobilière : </a:t>
            </a: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4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b="1"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p:txBody>
      </p:sp>
      <p:sp>
        <p:nvSpPr>
          <p:cNvPr id="5" name="ZoneTexte 4">
            <a:extLst>
              <a:ext uri="{FF2B5EF4-FFF2-40B4-BE49-F238E27FC236}">
                <a16:creationId xmlns:a16="http://schemas.microsoft.com/office/drawing/2014/main" id="{BF6B3ABD-C43D-4066-99FB-FE15C6946B86}"/>
              </a:ext>
            </a:extLst>
          </p:cNvPr>
          <p:cNvSpPr txBox="1"/>
          <p:nvPr/>
        </p:nvSpPr>
        <p:spPr>
          <a:xfrm>
            <a:off x="424251" y="354128"/>
            <a:ext cx="685244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dirty="0">
                <a:solidFill>
                  <a:srgbClr val="92D050"/>
                </a:solidFill>
                <a:latin typeface="Marianne" panose="02000000000000000000" pitchFamily="2" charset="0"/>
              </a:rPr>
              <a:t>4</a:t>
            </a:r>
            <a:r>
              <a:rPr kumimoji="0" lang="fr-FR" sz="1800"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rPr>
              <a:t> _ Caractéristiques du parc de BRS</a:t>
            </a:r>
          </a:p>
        </p:txBody>
      </p:sp>
      <p:sp>
        <p:nvSpPr>
          <p:cNvPr id="6" name="ZoneTexte 5">
            <a:extLst>
              <a:ext uri="{FF2B5EF4-FFF2-40B4-BE49-F238E27FC236}">
                <a16:creationId xmlns:a16="http://schemas.microsoft.com/office/drawing/2014/main" id="{05B8DEDE-056C-4B33-9406-9E7891146923}"/>
              </a:ext>
            </a:extLst>
          </p:cNvPr>
          <p:cNvSpPr txBox="1"/>
          <p:nvPr/>
        </p:nvSpPr>
        <p:spPr>
          <a:xfrm>
            <a:off x="9811948" y="6146800"/>
            <a:ext cx="1955800" cy="553998"/>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DHUP _ AD _ AD5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Mai 2026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7</a:t>
            </a:r>
          </a:p>
        </p:txBody>
      </p:sp>
      <p:pic>
        <p:nvPicPr>
          <p:cNvPr id="7" name="Image 6">
            <a:extLst>
              <a:ext uri="{FF2B5EF4-FFF2-40B4-BE49-F238E27FC236}">
                <a16:creationId xmlns:a16="http://schemas.microsoft.com/office/drawing/2014/main" id="{6C0B1124-C943-45DF-97DE-34DBC4985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252" y="5989598"/>
            <a:ext cx="927551" cy="711200"/>
          </a:xfrm>
          <a:prstGeom prst="rect">
            <a:avLst/>
          </a:prstGeom>
        </p:spPr>
      </p:pic>
      <p:graphicFrame>
        <p:nvGraphicFramePr>
          <p:cNvPr id="2" name="Tableau 1">
            <a:extLst>
              <a:ext uri="{FF2B5EF4-FFF2-40B4-BE49-F238E27FC236}">
                <a16:creationId xmlns:a16="http://schemas.microsoft.com/office/drawing/2014/main" id="{92B06170-EB43-41E0-84EB-9595B7B8E9F9}"/>
              </a:ext>
            </a:extLst>
          </p:cNvPr>
          <p:cNvGraphicFramePr>
            <a:graphicFrameLocks noGrp="1"/>
          </p:cNvGraphicFramePr>
          <p:nvPr>
            <p:extLst>
              <p:ext uri="{D42A27DB-BD31-4B8C-83A1-F6EECF244321}">
                <p14:modId xmlns:p14="http://schemas.microsoft.com/office/powerpoint/2010/main" val="2094945030"/>
              </p:ext>
            </p:extLst>
          </p:nvPr>
        </p:nvGraphicFramePr>
        <p:xfrm>
          <a:off x="461472" y="1475984"/>
          <a:ext cx="5905500" cy="1379782"/>
        </p:xfrm>
        <a:graphic>
          <a:graphicData uri="http://schemas.openxmlformats.org/drawingml/2006/table">
            <a:tbl>
              <a:tblPr firstRow="1" firstCol="1" bandRow="1"/>
              <a:tblGrid>
                <a:gridCol w="2476500">
                  <a:extLst>
                    <a:ext uri="{9D8B030D-6E8A-4147-A177-3AD203B41FA5}">
                      <a16:colId xmlns:a16="http://schemas.microsoft.com/office/drawing/2014/main" val="3545197698"/>
                    </a:ext>
                  </a:extLst>
                </a:gridCol>
                <a:gridCol w="685800">
                  <a:extLst>
                    <a:ext uri="{9D8B030D-6E8A-4147-A177-3AD203B41FA5}">
                      <a16:colId xmlns:a16="http://schemas.microsoft.com/office/drawing/2014/main" val="1434116082"/>
                    </a:ext>
                  </a:extLst>
                </a:gridCol>
                <a:gridCol w="685800">
                  <a:extLst>
                    <a:ext uri="{9D8B030D-6E8A-4147-A177-3AD203B41FA5}">
                      <a16:colId xmlns:a16="http://schemas.microsoft.com/office/drawing/2014/main" val="940696441"/>
                    </a:ext>
                  </a:extLst>
                </a:gridCol>
                <a:gridCol w="685800">
                  <a:extLst>
                    <a:ext uri="{9D8B030D-6E8A-4147-A177-3AD203B41FA5}">
                      <a16:colId xmlns:a16="http://schemas.microsoft.com/office/drawing/2014/main" val="3943937850"/>
                    </a:ext>
                  </a:extLst>
                </a:gridCol>
                <a:gridCol w="685800">
                  <a:extLst>
                    <a:ext uri="{9D8B030D-6E8A-4147-A177-3AD203B41FA5}">
                      <a16:colId xmlns:a16="http://schemas.microsoft.com/office/drawing/2014/main" val="1902818836"/>
                    </a:ext>
                  </a:extLst>
                </a:gridCol>
                <a:gridCol w="685800">
                  <a:extLst>
                    <a:ext uri="{9D8B030D-6E8A-4147-A177-3AD203B41FA5}">
                      <a16:colId xmlns:a16="http://schemas.microsoft.com/office/drawing/2014/main" val="3767637423"/>
                    </a:ext>
                  </a:extLst>
                </a:gridCol>
              </a:tblGrid>
              <a:tr h="185819">
                <a:tc>
                  <a:txBody>
                    <a:bodyPr/>
                    <a:lstStyle/>
                    <a:p>
                      <a:pPr algn="ctr">
                        <a:lnSpc>
                          <a:spcPct val="107000"/>
                        </a:lnSpc>
                        <a:spcAft>
                          <a:spcPts val="800"/>
                        </a:spcAft>
                      </a:pPr>
                      <a:r>
                        <a:rPr lang="fr-FR" sz="900" b="1">
                          <a:effectLst/>
                          <a:latin typeface="Marianne" panose="02000000000000000000" pitchFamily="2" charset="0"/>
                          <a:ea typeface="Times New Roman" panose="02020603050405020304" pitchFamily="18" charset="0"/>
                          <a:cs typeface="Calibri" panose="020F0502020204030204" pitchFamily="34" charset="0"/>
                        </a:rPr>
                        <a:t>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455F5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fr-FR" sz="900" b="1">
                          <a:solidFill>
                            <a:srgbClr val="000000"/>
                          </a:solidFill>
                          <a:effectLst/>
                          <a:latin typeface="Marianne" panose="02000000000000000000" pitchFamily="2" charset="0"/>
                          <a:ea typeface="Times New Roman" panose="02020603050405020304" pitchFamily="18" charset="0"/>
                          <a:cs typeface="Calibri" panose="020F0502020204030204" pitchFamily="34" charset="0"/>
                        </a:rPr>
                        <a:t>Abis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solidFill>
                      <a:srgbClr val="B6D24E"/>
                    </a:solidFill>
                  </a:tcPr>
                </a:tc>
                <a:tc>
                  <a:txBody>
                    <a:bodyPr/>
                    <a:lstStyle/>
                    <a:p>
                      <a:pPr algn="ctr">
                        <a:lnSpc>
                          <a:spcPct val="107000"/>
                        </a:lnSpc>
                        <a:spcAft>
                          <a:spcPts val="800"/>
                        </a:spcAft>
                      </a:pPr>
                      <a:r>
                        <a:rPr lang="fr-FR" sz="900" b="1">
                          <a:solidFill>
                            <a:srgbClr val="000000"/>
                          </a:solidFill>
                          <a:effectLst/>
                          <a:latin typeface="Marianne" panose="02000000000000000000" pitchFamily="2" charset="0"/>
                          <a:ea typeface="Times New Roman" panose="02020603050405020304" pitchFamily="18" charset="0"/>
                          <a:cs typeface="Calibri" panose="020F0502020204030204" pitchFamily="34" charset="0"/>
                        </a:rPr>
                        <a:t>A</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solidFill>
                      <a:srgbClr val="B6D24E"/>
                    </a:solidFill>
                  </a:tcPr>
                </a:tc>
                <a:tc>
                  <a:txBody>
                    <a:bodyPr/>
                    <a:lstStyle/>
                    <a:p>
                      <a:pPr algn="ctr">
                        <a:lnSpc>
                          <a:spcPct val="107000"/>
                        </a:lnSpc>
                        <a:spcAft>
                          <a:spcPts val="800"/>
                        </a:spcAft>
                      </a:pPr>
                      <a:r>
                        <a:rPr lang="fr-FR" sz="900" b="1">
                          <a:solidFill>
                            <a:srgbClr val="000000"/>
                          </a:solidFill>
                          <a:effectLst/>
                          <a:latin typeface="Marianne" panose="02000000000000000000" pitchFamily="2" charset="0"/>
                          <a:ea typeface="Times New Roman" panose="02020603050405020304" pitchFamily="18" charset="0"/>
                          <a:cs typeface="Calibri" panose="020F0502020204030204" pitchFamily="34" charset="0"/>
                        </a:rPr>
                        <a:t>B1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solidFill>
                      <a:srgbClr val="B6D24E"/>
                    </a:solidFill>
                  </a:tcPr>
                </a:tc>
                <a:tc>
                  <a:txBody>
                    <a:bodyPr/>
                    <a:lstStyle/>
                    <a:p>
                      <a:pPr algn="ctr">
                        <a:lnSpc>
                          <a:spcPct val="107000"/>
                        </a:lnSpc>
                        <a:spcAft>
                          <a:spcPts val="800"/>
                        </a:spcAft>
                      </a:pPr>
                      <a:r>
                        <a:rPr lang="fr-FR" sz="900" b="1">
                          <a:solidFill>
                            <a:srgbClr val="000000"/>
                          </a:solidFill>
                          <a:effectLst/>
                          <a:latin typeface="Marianne" panose="02000000000000000000" pitchFamily="2" charset="0"/>
                          <a:ea typeface="Times New Roman" panose="02020603050405020304" pitchFamily="18" charset="0"/>
                          <a:cs typeface="Calibri" panose="020F0502020204030204" pitchFamily="34" charset="0"/>
                        </a:rPr>
                        <a:t>B2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solidFill>
                      <a:srgbClr val="B6D24E"/>
                    </a:solidFill>
                  </a:tcPr>
                </a:tc>
                <a:tc>
                  <a:txBody>
                    <a:bodyPr/>
                    <a:lstStyle/>
                    <a:p>
                      <a:pPr algn="ctr">
                        <a:lnSpc>
                          <a:spcPct val="107000"/>
                        </a:lnSpc>
                        <a:spcAft>
                          <a:spcPts val="800"/>
                        </a:spcAft>
                      </a:pPr>
                      <a:r>
                        <a:rPr lang="fr-FR" sz="900" b="1" dirty="0">
                          <a:solidFill>
                            <a:srgbClr val="000000"/>
                          </a:solidFill>
                          <a:effectLst/>
                          <a:latin typeface="Marianne" panose="02000000000000000000" pitchFamily="2" charset="0"/>
                          <a:ea typeface="Times New Roman" panose="02020603050405020304" pitchFamily="18" charset="0"/>
                          <a:cs typeface="Calibri" panose="020F0502020204030204" pitchFamily="34" charset="0"/>
                        </a:rPr>
                        <a:t>C</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solidFill>
                      <a:srgbClr val="B6D24E"/>
                    </a:solidFill>
                  </a:tcPr>
                </a:tc>
                <a:extLst>
                  <a:ext uri="{0D108BD9-81ED-4DB2-BD59-A6C34878D82A}">
                    <a16:rowId xmlns:a16="http://schemas.microsoft.com/office/drawing/2014/main" val="193904655"/>
                  </a:ext>
                </a:extLst>
              </a:tr>
              <a:tr h="353941">
                <a:tc>
                  <a:txBody>
                    <a:bodyPr/>
                    <a:lstStyle/>
                    <a:p>
                      <a:pPr algn="ctr">
                        <a:lnSpc>
                          <a:spcPct val="107000"/>
                        </a:lnSpc>
                        <a:spcAft>
                          <a:spcPts val="800"/>
                        </a:spcAft>
                      </a:pPr>
                      <a:r>
                        <a:rPr lang="fr-FR" sz="900" b="1" dirty="0">
                          <a:solidFill>
                            <a:srgbClr val="767171"/>
                          </a:solidFill>
                          <a:effectLst/>
                          <a:latin typeface="Marianne" panose="02000000000000000000" pitchFamily="2" charset="0"/>
                          <a:ea typeface="Times New Roman" panose="02020603050405020304" pitchFamily="18" charset="0"/>
                          <a:cs typeface="Calibri" panose="020F0502020204030204" pitchFamily="34" charset="0"/>
                        </a:rPr>
                        <a:t>Nombre de logements contenant les informations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solidFill>
                            <a:srgbClr val="767171"/>
                          </a:solidFill>
                          <a:effectLst/>
                          <a:latin typeface="Marianne" panose="02000000000000000000" pitchFamily="2" charset="0"/>
                          <a:ea typeface="Calibri" panose="020F0502020204030204" pitchFamily="34" charset="0"/>
                          <a:cs typeface="Times New Roman" panose="02020603050405020304" pitchFamily="18" charset="0"/>
                        </a:rPr>
                        <a:t>168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solidFill>
                            <a:srgbClr val="767171"/>
                          </a:solidFill>
                          <a:effectLst/>
                          <a:latin typeface="Marianne" panose="02000000000000000000" pitchFamily="2" charset="0"/>
                          <a:ea typeface="Calibri" panose="020F0502020204030204" pitchFamily="34" charset="0"/>
                          <a:cs typeface="Times New Roman" panose="02020603050405020304" pitchFamily="18" charset="0"/>
                        </a:rPr>
                        <a:t>1924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dirty="0">
                          <a:solidFill>
                            <a:srgbClr val="767171"/>
                          </a:solidFill>
                          <a:effectLst/>
                          <a:latin typeface="Marianne" panose="02000000000000000000" pitchFamily="2" charset="0"/>
                          <a:ea typeface="Calibri" panose="020F0502020204030204" pitchFamily="34" charset="0"/>
                          <a:cs typeface="Times New Roman" panose="02020603050405020304" pitchFamily="18" charset="0"/>
                        </a:rPr>
                        <a:t>1286</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solidFill>
                            <a:srgbClr val="767171"/>
                          </a:solidFill>
                          <a:effectLst/>
                          <a:latin typeface="Marianne" panose="02000000000000000000" pitchFamily="2" charset="0"/>
                          <a:ea typeface="Calibri" panose="020F0502020204030204" pitchFamily="34" charset="0"/>
                          <a:cs typeface="Times New Roman" panose="02020603050405020304" pitchFamily="18" charset="0"/>
                        </a:rPr>
                        <a:t>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dirty="0">
                          <a:solidFill>
                            <a:srgbClr val="767171"/>
                          </a:solidFill>
                          <a:effectLst/>
                          <a:latin typeface="Marianne" panose="02000000000000000000" pitchFamily="2" charset="0"/>
                          <a:ea typeface="Calibri" panose="020F0502020204030204" pitchFamily="34" charset="0"/>
                          <a:cs typeface="Times New Roman" panose="02020603050405020304" pitchFamily="18" charset="0"/>
                        </a:rPr>
                        <a:t>80</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extLst>
                  <a:ext uri="{0D108BD9-81ED-4DB2-BD59-A6C34878D82A}">
                    <a16:rowId xmlns:a16="http://schemas.microsoft.com/office/drawing/2014/main" val="3809184166"/>
                  </a:ext>
                </a:extLst>
              </a:tr>
              <a:tr h="228292">
                <a:tc>
                  <a:txBody>
                    <a:bodyPr/>
                    <a:lstStyle/>
                    <a:p>
                      <a:pPr algn="ctr">
                        <a:lnSpc>
                          <a:spcPct val="107000"/>
                        </a:lnSpc>
                        <a:spcAft>
                          <a:spcPts val="800"/>
                        </a:spcAft>
                      </a:pPr>
                      <a:r>
                        <a:rPr lang="fr-FR" sz="900" b="1">
                          <a:effectLst/>
                          <a:latin typeface="Marianne" panose="02000000000000000000" pitchFamily="2" charset="0"/>
                          <a:ea typeface="Times New Roman" panose="02020603050405020304" pitchFamily="18" charset="0"/>
                          <a:cs typeface="Calibri" panose="020F0502020204030204" pitchFamily="34" charset="0"/>
                        </a:rPr>
                        <a:t>Prix moyen par m² SU (HT)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Calibri" panose="020F0502020204030204" pitchFamily="34" charset="0"/>
                          <a:cs typeface="Times New Roman" panose="02020603050405020304" pitchFamily="18" charset="0"/>
                        </a:rPr>
                        <a:t>3 426 €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Calibri" panose="020F0502020204030204" pitchFamily="34" charset="0"/>
                          <a:cs typeface="Times New Roman" panose="02020603050405020304" pitchFamily="18" charset="0"/>
                        </a:rPr>
                        <a:t>2 197 €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Calibri" panose="020F0502020204030204" pitchFamily="34" charset="0"/>
                          <a:cs typeface="Times New Roman" panose="02020603050405020304" pitchFamily="18" charset="0"/>
                        </a:rPr>
                        <a:t>2 005 €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Calibri" panose="020F0502020204030204" pitchFamily="34" charset="0"/>
                          <a:cs typeface="Times New Roman" panose="02020603050405020304" pitchFamily="18" charset="0"/>
                        </a:rPr>
                        <a:t>1 735 €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Calibri" panose="020F0502020204030204" pitchFamily="34" charset="0"/>
                          <a:cs typeface="Times New Roman" panose="02020603050405020304" pitchFamily="18" charset="0"/>
                        </a:rPr>
                        <a:t>1 976 €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extLst>
                  <a:ext uri="{0D108BD9-81ED-4DB2-BD59-A6C34878D82A}">
                    <a16:rowId xmlns:a16="http://schemas.microsoft.com/office/drawing/2014/main" val="2676538372"/>
                  </a:ext>
                </a:extLst>
              </a:tr>
              <a:tr h="248939">
                <a:tc>
                  <a:txBody>
                    <a:bodyPr/>
                    <a:lstStyle/>
                    <a:p>
                      <a:pPr algn="ctr">
                        <a:lnSpc>
                          <a:spcPct val="107000"/>
                        </a:lnSpc>
                        <a:spcAft>
                          <a:spcPts val="800"/>
                        </a:spcAft>
                      </a:pPr>
                      <a:r>
                        <a:rPr lang="fr-FR" sz="900" b="1">
                          <a:effectLst/>
                          <a:latin typeface="Marianne" panose="02000000000000000000" pitchFamily="2" charset="0"/>
                          <a:ea typeface="Times New Roman" panose="02020603050405020304" pitchFamily="18" charset="0"/>
                          <a:cs typeface="Calibri" panose="020F0502020204030204" pitchFamily="34" charset="0"/>
                        </a:rPr>
                        <a:t>Plafonds HT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Calibri" panose="020F0502020204030204" pitchFamily="34" charset="0"/>
                          <a:cs typeface="Times New Roman" panose="02020603050405020304" pitchFamily="18" charset="0"/>
                        </a:rPr>
                        <a:t>5 941 €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4 501 €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3 605 €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3 147 €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2 751 €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extLst>
                  <a:ext uri="{0D108BD9-81ED-4DB2-BD59-A6C34878D82A}">
                    <a16:rowId xmlns:a16="http://schemas.microsoft.com/office/drawing/2014/main" val="3369150436"/>
                  </a:ext>
                </a:extLst>
              </a:tr>
              <a:tr h="362791">
                <a:tc>
                  <a:txBody>
                    <a:bodyPr/>
                    <a:lstStyle/>
                    <a:p>
                      <a:pPr algn="ctr">
                        <a:lnSpc>
                          <a:spcPct val="107000"/>
                        </a:lnSpc>
                        <a:spcAft>
                          <a:spcPts val="800"/>
                        </a:spcAft>
                      </a:pPr>
                      <a:r>
                        <a:rPr lang="fr-FR" sz="900" b="1" dirty="0">
                          <a:effectLst/>
                          <a:latin typeface="Marianne" panose="02000000000000000000" pitchFamily="2" charset="0"/>
                          <a:ea typeface="Times New Roman" panose="02020603050405020304" pitchFamily="18" charset="0"/>
                          <a:cs typeface="Calibri" panose="020F0502020204030204" pitchFamily="34" charset="0"/>
                        </a:rPr>
                        <a:t>Pourcentage d'atteinte du plafond par le prix moyen</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Calibri" panose="020F0502020204030204" pitchFamily="34" charset="0"/>
                          <a:cs typeface="Times New Roman" panose="02020603050405020304" pitchFamily="18" charset="0"/>
                        </a:rPr>
                        <a:t>58%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fr-FR" sz="1000" dirty="0">
                          <a:effectLst/>
                          <a:latin typeface="Marianne" panose="02000000000000000000" pitchFamily="2" charset="0"/>
                          <a:ea typeface="Calibri" panose="020F0502020204030204" pitchFamily="34" charset="0"/>
                          <a:cs typeface="Times New Roman" panose="02020603050405020304" pitchFamily="18" charset="0"/>
                        </a:rPr>
                        <a:t>49%</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Calibri" panose="020F0502020204030204" pitchFamily="34" charset="0"/>
                          <a:cs typeface="Times New Roman" panose="02020603050405020304" pitchFamily="18" charset="0"/>
                        </a:rPr>
                        <a:t>56%</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Calibri" panose="020F0502020204030204" pitchFamily="34" charset="0"/>
                          <a:cs typeface="Times New Roman" panose="02020603050405020304" pitchFamily="18" charset="0"/>
                        </a:rPr>
                        <a:t>55%</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fr-FR" sz="1000" dirty="0">
                          <a:effectLst/>
                          <a:latin typeface="Marianne" panose="02000000000000000000" pitchFamily="2" charset="0"/>
                          <a:ea typeface="Calibri" panose="020F0502020204030204" pitchFamily="34" charset="0"/>
                          <a:cs typeface="Times New Roman" panose="02020603050405020304" pitchFamily="18" charset="0"/>
                        </a:rPr>
                        <a:t>72%</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8263043"/>
                  </a:ext>
                </a:extLst>
              </a:tr>
            </a:tbl>
          </a:graphicData>
        </a:graphic>
      </p:graphicFrame>
      <p:graphicFrame>
        <p:nvGraphicFramePr>
          <p:cNvPr id="3" name="Tableau 2">
            <a:extLst>
              <a:ext uri="{FF2B5EF4-FFF2-40B4-BE49-F238E27FC236}">
                <a16:creationId xmlns:a16="http://schemas.microsoft.com/office/drawing/2014/main" id="{67EF7D72-B4D5-46EC-A17F-C7D1E100A23E}"/>
              </a:ext>
            </a:extLst>
          </p:cNvPr>
          <p:cNvGraphicFramePr>
            <a:graphicFrameLocks noGrp="1"/>
          </p:cNvGraphicFramePr>
          <p:nvPr>
            <p:extLst>
              <p:ext uri="{D42A27DB-BD31-4B8C-83A1-F6EECF244321}">
                <p14:modId xmlns:p14="http://schemas.microsoft.com/office/powerpoint/2010/main" val="3313741440"/>
              </p:ext>
            </p:extLst>
          </p:nvPr>
        </p:nvGraphicFramePr>
        <p:xfrm>
          <a:off x="424251" y="3801140"/>
          <a:ext cx="5905499" cy="1719079"/>
        </p:xfrm>
        <a:graphic>
          <a:graphicData uri="http://schemas.openxmlformats.org/drawingml/2006/table">
            <a:tbl>
              <a:tblPr firstRow="1" firstCol="1" bandRow="1"/>
              <a:tblGrid>
                <a:gridCol w="1753683">
                  <a:extLst>
                    <a:ext uri="{9D8B030D-6E8A-4147-A177-3AD203B41FA5}">
                      <a16:colId xmlns:a16="http://schemas.microsoft.com/office/drawing/2014/main" val="2757809033"/>
                    </a:ext>
                  </a:extLst>
                </a:gridCol>
                <a:gridCol w="829972">
                  <a:extLst>
                    <a:ext uri="{9D8B030D-6E8A-4147-A177-3AD203B41FA5}">
                      <a16:colId xmlns:a16="http://schemas.microsoft.com/office/drawing/2014/main" val="3669461353"/>
                    </a:ext>
                  </a:extLst>
                </a:gridCol>
                <a:gridCol w="830624">
                  <a:extLst>
                    <a:ext uri="{9D8B030D-6E8A-4147-A177-3AD203B41FA5}">
                      <a16:colId xmlns:a16="http://schemas.microsoft.com/office/drawing/2014/main" val="2227236489"/>
                    </a:ext>
                  </a:extLst>
                </a:gridCol>
                <a:gridCol w="829972">
                  <a:extLst>
                    <a:ext uri="{9D8B030D-6E8A-4147-A177-3AD203B41FA5}">
                      <a16:colId xmlns:a16="http://schemas.microsoft.com/office/drawing/2014/main" val="3721513000"/>
                    </a:ext>
                  </a:extLst>
                </a:gridCol>
                <a:gridCol w="830624">
                  <a:extLst>
                    <a:ext uri="{9D8B030D-6E8A-4147-A177-3AD203B41FA5}">
                      <a16:colId xmlns:a16="http://schemas.microsoft.com/office/drawing/2014/main" val="3666511191"/>
                    </a:ext>
                  </a:extLst>
                </a:gridCol>
                <a:gridCol w="830624">
                  <a:extLst>
                    <a:ext uri="{9D8B030D-6E8A-4147-A177-3AD203B41FA5}">
                      <a16:colId xmlns:a16="http://schemas.microsoft.com/office/drawing/2014/main" val="2989978186"/>
                    </a:ext>
                  </a:extLst>
                </a:gridCol>
              </a:tblGrid>
              <a:tr h="271827">
                <a:tc>
                  <a:txBody>
                    <a:bodyPr/>
                    <a:lstStyle/>
                    <a:p>
                      <a:pPr algn="ctr">
                        <a:lnSpc>
                          <a:spcPct val="107000"/>
                        </a:lnSpc>
                        <a:spcAft>
                          <a:spcPts val="800"/>
                        </a:spcAft>
                      </a:pPr>
                      <a:r>
                        <a:rPr lang="fr-FR" sz="1000" b="1">
                          <a:effectLst/>
                          <a:latin typeface="Marianne" panose="02000000000000000000" pitchFamily="2" charset="0"/>
                          <a:ea typeface="Times New Roman" panose="02020603050405020304" pitchFamily="18" charset="0"/>
                          <a:cs typeface="Calibri" panose="020F0502020204030204" pitchFamily="34" charset="0"/>
                        </a:rPr>
                        <a:t>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455F5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fr-FR" sz="1000" b="1">
                          <a:solidFill>
                            <a:srgbClr val="000000"/>
                          </a:solidFill>
                          <a:effectLst/>
                          <a:latin typeface="Marianne" panose="02000000000000000000" pitchFamily="2" charset="0"/>
                          <a:ea typeface="Times New Roman" panose="02020603050405020304" pitchFamily="18" charset="0"/>
                          <a:cs typeface="Calibri" panose="020F0502020204030204" pitchFamily="34" charset="0"/>
                        </a:rPr>
                        <a:t>Abis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solidFill>
                      <a:srgbClr val="C1DE58"/>
                    </a:solidFill>
                  </a:tcPr>
                </a:tc>
                <a:tc>
                  <a:txBody>
                    <a:bodyPr/>
                    <a:lstStyle/>
                    <a:p>
                      <a:pPr algn="ctr">
                        <a:lnSpc>
                          <a:spcPct val="107000"/>
                        </a:lnSpc>
                        <a:spcAft>
                          <a:spcPts val="800"/>
                        </a:spcAft>
                      </a:pPr>
                      <a:r>
                        <a:rPr lang="fr-FR" sz="1000" b="1" dirty="0">
                          <a:solidFill>
                            <a:srgbClr val="000000"/>
                          </a:solidFill>
                          <a:effectLst/>
                          <a:latin typeface="Marianne" panose="02000000000000000000" pitchFamily="2" charset="0"/>
                          <a:ea typeface="Times New Roman" panose="02020603050405020304" pitchFamily="18" charset="0"/>
                          <a:cs typeface="Calibri" panose="020F0502020204030204" pitchFamily="34" charset="0"/>
                        </a:rPr>
                        <a:t>A</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solidFill>
                      <a:srgbClr val="C1DE58"/>
                    </a:solidFill>
                  </a:tcPr>
                </a:tc>
                <a:tc>
                  <a:txBody>
                    <a:bodyPr/>
                    <a:lstStyle/>
                    <a:p>
                      <a:pPr algn="ctr">
                        <a:lnSpc>
                          <a:spcPct val="107000"/>
                        </a:lnSpc>
                        <a:spcAft>
                          <a:spcPts val="800"/>
                        </a:spcAft>
                      </a:pPr>
                      <a:r>
                        <a:rPr lang="fr-FR" sz="1000" b="1" dirty="0">
                          <a:solidFill>
                            <a:srgbClr val="000000"/>
                          </a:solidFill>
                          <a:effectLst/>
                          <a:latin typeface="Marianne" panose="02000000000000000000" pitchFamily="2" charset="0"/>
                          <a:ea typeface="Times New Roman" panose="02020603050405020304" pitchFamily="18" charset="0"/>
                          <a:cs typeface="Calibri" panose="020F0502020204030204" pitchFamily="34" charset="0"/>
                        </a:rPr>
                        <a:t>B1</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solidFill>
                      <a:srgbClr val="C1DE58"/>
                    </a:solidFill>
                  </a:tcPr>
                </a:tc>
                <a:tc>
                  <a:txBody>
                    <a:bodyPr/>
                    <a:lstStyle/>
                    <a:p>
                      <a:pPr algn="ctr">
                        <a:lnSpc>
                          <a:spcPct val="107000"/>
                        </a:lnSpc>
                        <a:spcAft>
                          <a:spcPts val="800"/>
                        </a:spcAft>
                      </a:pPr>
                      <a:r>
                        <a:rPr lang="fr-FR" sz="1000" b="1" dirty="0">
                          <a:solidFill>
                            <a:srgbClr val="000000"/>
                          </a:solidFill>
                          <a:effectLst/>
                          <a:latin typeface="Marianne" panose="02000000000000000000" pitchFamily="2" charset="0"/>
                          <a:ea typeface="Times New Roman" panose="02020603050405020304" pitchFamily="18" charset="0"/>
                          <a:cs typeface="Calibri" panose="020F0502020204030204" pitchFamily="34" charset="0"/>
                        </a:rPr>
                        <a:t>B2</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solidFill>
                      <a:srgbClr val="C1DE58"/>
                    </a:solidFill>
                  </a:tcPr>
                </a:tc>
                <a:tc>
                  <a:txBody>
                    <a:bodyPr/>
                    <a:lstStyle/>
                    <a:p>
                      <a:pPr algn="ctr">
                        <a:lnSpc>
                          <a:spcPct val="107000"/>
                        </a:lnSpc>
                        <a:spcAft>
                          <a:spcPts val="800"/>
                        </a:spcAft>
                      </a:pPr>
                      <a:r>
                        <a:rPr lang="fr-FR" sz="1000" b="1" dirty="0">
                          <a:solidFill>
                            <a:srgbClr val="000000"/>
                          </a:solidFill>
                          <a:effectLst/>
                          <a:latin typeface="Marianne" panose="02000000000000000000" pitchFamily="2" charset="0"/>
                          <a:ea typeface="Times New Roman" panose="02020603050405020304" pitchFamily="18" charset="0"/>
                          <a:cs typeface="Calibri" panose="020F0502020204030204" pitchFamily="34" charset="0"/>
                        </a:rPr>
                        <a:t>C</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solidFill>
                      <a:srgbClr val="C1DE58"/>
                    </a:solidFill>
                  </a:tcPr>
                </a:tc>
                <a:extLst>
                  <a:ext uri="{0D108BD9-81ED-4DB2-BD59-A6C34878D82A}">
                    <a16:rowId xmlns:a16="http://schemas.microsoft.com/office/drawing/2014/main" val="893258388"/>
                  </a:ext>
                </a:extLst>
              </a:tr>
              <a:tr h="290704">
                <a:tc>
                  <a:txBody>
                    <a:bodyPr/>
                    <a:lstStyle/>
                    <a:p>
                      <a:pPr algn="ctr">
                        <a:lnSpc>
                          <a:spcPct val="107000"/>
                        </a:lnSpc>
                        <a:spcAft>
                          <a:spcPts val="800"/>
                        </a:spcAft>
                      </a:pPr>
                      <a:r>
                        <a:rPr lang="fr-FR" sz="900" b="1" dirty="0">
                          <a:solidFill>
                            <a:srgbClr val="767171"/>
                          </a:solidFill>
                          <a:effectLst/>
                          <a:latin typeface="Marianne" panose="02000000000000000000" pitchFamily="2" charset="0"/>
                          <a:ea typeface="Times New Roman" panose="02020603050405020304" pitchFamily="18" charset="0"/>
                          <a:cs typeface="Calibri" panose="020F0502020204030204" pitchFamily="34" charset="0"/>
                        </a:rPr>
                        <a:t>Nombre de logements contenant les informations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solidFill>
                            <a:srgbClr val="767171"/>
                          </a:solidFill>
                          <a:effectLst/>
                          <a:latin typeface="Marianne" panose="02000000000000000000" pitchFamily="2" charset="0"/>
                          <a:ea typeface="Times New Roman" panose="02020603050405020304" pitchFamily="18" charset="0"/>
                          <a:cs typeface="Calibri" panose="020F0502020204030204" pitchFamily="34" charset="0"/>
                        </a:rPr>
                        <a:t>189</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dirty="0">
                          <a:solidFill>
                            <a:srgbClr val="767171"/>
                          </a:solidFill>
                          <a:effectLst/>
                          <a:latin typeface="Marianne" panose="02000000000000000000" pitchFamily="2" charset="0"/>
                          <a:ea typeface="Times New Roman" panose="02020603050405020304" pitchFamily="18" charset="0"/>
                          <a:cs typeface="Calibri" panose="020F0502020204030204" pitchFamily="34" charset="0"/>
                        </a:rPr>
                        <a:t>2 041</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solidFill>
                            <a:srgbClr val="767171"/>
                          </a:solidFill>
                          <a:effectLst/>
                          <a:latin typeface="Marianne" panose="02000000000000000000" pitchFamily="2" charset="0"/>
                          <a:ea typeface="Times New Roman" panose="02020603050405020304" pitchFamily="18" charset="0"/>
                          <a:cs typeface="Calibri" panose="020F0502020204030204" pitchFamily="34" charset="0"/>
                        </a:rPr>
                        <a:t>1 296</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solidFill>
                            <a:srgbClr val="767171"/>
                          </a:solidFill>
                          <a:effectLst/>
                          <a:latin typeface="Marianne" panose="02000000000000000000" pitchFamily="2" charset="0"/>
                          <a:ea typeface="Times New Roman" panose="02020603050405020304" pitchFamily="18" charset="0"/>
                          <a:cs typeface="Calibri" panose="020F0502020204030204" pitchFamily="34" charset="0"/>
                        </a:rPr>
                        <a:t>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solidFill>
                            <a:srgbClr val="767171"/>
                          </a:solidFill>
                          <a:effectLst/>
                          <a:latin typeface="Marianne" panose="02000000000000000000" pitchFamily="2" charset="0"/>
                          <a:ea typeface="Times New Roman" panose="02020603050405020304" pitchFamily="18" charset="0"/>
                          <a:cs typeface="Calibri" panose="020F0502020204030204" pitchFamily="34" charset="0"/>
                        </a:rPr>
                        <a:t>80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extLst>
                  <a:ext uri="{0D108BD9-81ED-4DB2-BD59-A6C34878D82A}">
                    <a16:rowId xmlns:a16="http://schemas.microsoft.com/office/drawing/2014/main" val="1961519457"/>
                  </a:ext>
                </a:extLst>
              </a:tr>
              <a:tr h="372145">
                <a:tc>
                  <a:txBody>
                    <a:bodyPr/>
                    <a:lstStyle/>
                    <a:p>
                      <a:pPr algn="ctr">
                        <a:lnSpc>
                          <a:spcPct val="107000"/>
                        </a:lnSpc>
                        <a:spcAft>
                          <a:spcPts val="800"/>
                        </a:spcAft>
                      </a:pPr>
                      <a:r>
                        <a:rPr lang="fr-FR" sz="900" b="1">
                          <a:effectLst/>
                          <a:latin typeface="Marianne" panose="02000000000000000000" pitchFamily="2" charset="0"/>
                          <a:ea typeface="Times New Roman" panose="02020603050405020304" pitchFamily="18" charset="0"/>
                          <a:cs typeface="Calibri" panose="020F0502020204030204" pitchFamily="34" charset="0"/>
                        </a:rPr>
                        <a:t>Redevance mensuelle min par m² (SU)</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0,58 €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0,10 €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dirty="0">
                          <a:effectLst/>
                          <a:latin typeface="Marianne" panose="02000000000000000000" pitchFamily="2" charset="0"/>
                          <a:ea typeface="Times New Roman" panose="02020603050405020304" pitchFamily="18" charset="0"/>
                          <a:cs typeface="Calibri" panose="020F0502020204030204" pitchFamily="34" charset="0"/>
                        </a:rPr>
                        <a:t>0,08 €</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0,53 €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dirty="0">
                          <a:effectLst/>
                          <a:latin typeface="Marianne" panose="02000000000000000000" pitchFamily="2" charset="0"/>
                          <a:ea typeface="Times New Roman" panose="02020603050405020304" pitchFamily="18" charset="0"/>
                          <a:cs typeface="Calibri" panose="020F0502020204030204" pitchFamily="34" charset="0"/>
                        </a:rPr>
                        <a:t>0,15 €</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extLst>
                  <a:ext uri="{0D108BD9-81ED-4DB2-BD59-A6C34878D82A}">
                    <a16:rowId xmlns:a16="http://schemas.microsoft.com/office/drawing/2014/main" val="1533258178"/>
                  </a:ext>
                </a:extLst>
              </a:tr>
              <a:tr h="367561">
                <a:tc>
                  <a:txBody>
                    <a:bodyPr/>
                    <a:lstStyle/>
                    <a:p>
                      <a:pPr algn="ctr">
                        <a:lnSpc>
                          <a:spcPct val="107000"/>
                        </a:lnSpc>
                        <a:spcAft>
                          <a:spcPts val="800"/>
                        </a:spcAft>
                      </a:pPr>
                      <a:r>
                        <a:rPr lang="fr-FR" sz="900" b="1">
                          <a:effectLst/>
                          <a:latin typeface="Marianne" panose="02000000000000000000" pitchFamily="2" charset="0"/>
                          <a:ea typeface="Times New Roman" panose="02020603050405020304" pitchFamily="18" charset="0"/>
                          <a:cs typeface="Calibri" panose="020F0502020204030204" pitchFamily="34" charset="0"/>
                        </a:rPr>
                        <a:t>Redevance mensuelle moyenne </a:t>
                      </a:r>
                      <a:br>
                        <a:rPr lang="fr-FR" sz="900" b="1">
                          <a:effectLst/>
                          <a:latin typeface="Marianne" panose="02000000000000000000" pitchFamily="2" charset="0"/>
                          <a:ea typeface="Times New Roman" panose="02020603050405020304" pitchFamily="18" charset="0"/>
                          <a:cs typeface="Calibri" panose="020F0502020204030204" pitchFamily="34" charset="0"/>
                        </a:rPr>
                      </a:br>
                      <a:r>
                        <a:rPr lang="fr-FR" sz="900" b="1">
                          <a:effectLst/>
                          <a:latin typeface="Marianne" panose="02000000000000000000" pitchFamily="2" charset="0"/>
                          <a:ea typeface="Times New Roman" panose="02020603050405020304" pitchFamily="18" charset="0"/>
                          <a:cs typeface="Calibri" panose="020F0502020204030204" pitchFamily="34" charset="0"/>
                        </a:rPr>
                        <a:t>par m² (SU)</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2,23 €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1,04 €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dirty="0">
                          <a:effectLst/>
                          <a:latin typeface="Marianne" panose="02000000000000000000" pitchFamily="2" charset="0"/>
                          <a:ea typeface="Times New Roman" panose="02020603050405020304" pitchFamily="18" charset="0"/>
                          <a:cs typeface="Calibri" panose="020F0502020204030204" pitchFamily="34" charset="0"/>
                        </a:rPr>
                        <a:t>0,88 €</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0,83 €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1,60 €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extLst>
                  <a:ext uri="{0D108BD9-81ED-4DB2-BD59-A6C34878D82A}">
                    <a16:rowId xmlns:a16="http://schemas.microsoft.com/office/drawing/2014/main" val="345346677"/>
                  </a:ext>
                </a:extLst>
              </a:tr>
              <a:tr h="351650">
                <a:tc>
                  <a:txBody>
                    <a:bodyPr/>
                    <a:lstStyle/>
                    <a:p>
                      <a:pPr algn="ctr">
                        <a:lnSpc>
                          <a:spcPct val="107000"/>
                        </a:lnSpc>
                        <a:spcAft>
                          <a:spcPts val="800"/>
                        </a:spcAft>
                      </a:pPr>
                      <a:r>
                        <a:rPr lang="fr-FR" sz="900" b="1">
                          <a:effectLst/>
                          <a:latin typeface="Marianne" panose="02000000000000000000" pitchFamily="2" charset="0"/>
                          <a:ea typeface="Times New Roman" panose="02020603050405020304" pitchFamily="18" charset="0"/>
                          <a:cs typeface="Calibri" panose="020F0502020204030204" pitchFamily="34" charset="0"/>
                        </a:rPr>
                        <a:t>Redevance mensuelle max par m² (SU)</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4,33 €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3,90 €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2,25 €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1,00 €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fr-FR" sz="1000" dirty="0">
                          <a:effectLst/>
                          <a:latin typeface="Marianne" panose="02000000000000000000" pitchFamily="2" charset="0"/>
                          <a:ea typeface="Times New Roman" panose="02020603050405020304" pitchFamily="18" charset="0"/>
                          <a:cs typeface="Calibri" panose="020F0502020204030204" pitchFamily="34" charset="0"/>
                        </a:rPr>
                        <a:t>2,25 €</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278475"/>
                  </a:ext>
                </a:extLst>
              </a:tr>
            </a:tbl>
          </a:graphicData>
        </a:graphic>
      </p:graphicFrame>
      <p:sp>
        <p:nvSpPr>
          <p:cNvPr id="10" name="ZoneTexte 9">
            <a:extLst>
              <a:ext uri="{FF2B5EF4-FFF2-40B4-BE49-F238E27FC236}">
                <a16:creationId xmlns:a16="http://schemas.microsoft.com/office/drawing/2014/main" id="{5E1DD4BF-A140-4A6D-B216-FFBB5EA48845}"/>
              </a:ext>
            </a:extLst>
          </p:cNvPr>
          <p:cNvSpPr txBox="1"/>
          <p:nvPr/>
        </p:nvSpPr>
        <p:spPr>
          <a:xfrm>
            <a:off x="6572600" y="1517128"/>
            <a:ext cx="5501915" cy="1384995"/>
          </a:xfrm>
          <a:prstGeom prst="rect">
            <a:avLst/>
          </a:prstGeom>
          <a:noFill/>
        </p:spPr>
        <p:txBody>
          <a:bodyPr wrap="square">
            <a:spAutoFit/>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fr-FR" sz="1200" b="0" i="0" u="none" strike="noStrike" kern="1200" cap="none" spc="0" normalizeH="0" baseline="0" noProof="0" dirty="0">
                <a:ln>
                  <a:noFill/>
                </a:ln>
                <a:solidFill>
                  <a:prstClr val="black"/>
                </a:solidFill>
                <a:effectLst/>
                <a:uLnTx/>
                <a:uFillTx/>
                <a:latin typeface="Calibri Light" panose="020F0302020204030204"/>
                <a:ea typeface="+mn-ea"/>
                <a:cs typeface="+mn-cs"/>
              </a:rPr>
              <a:t>D’une manière générale, les prix de cession pratiqués continuent d’être très inférieurs aux plafonds de prix fixés par l’arrêté du 26 mars 2004, quelle que soit la zone de tension.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dirty="0">
                <a:ln>
                  <a:noFill/>
                </a:ln>
                <a:solidFill>
                  <a:prstClr val="black"/>
                </a:solidFill>
                <a:effectLst/>
                <a:uLnTx/>
                <a:uFillTx/>
                <a:latin typeface="Calibri Light" panose="020F0302020204030204"/>
                <a:ea typeface="+mn-ea"/>
                <a:cs typeface="+mn-cs"/>
              </a:rPr>
              <a:t>Il est intéressant d’observer que les prix moyens en 2022 et en 2024 sont relativement similaires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200" b="0" i="0" u="none" strike="noStrike" kern="1200" cap="none" spc="0" normalizeH="0" baseline="0" noProof="0" dirty="0">
                <a:ln>
                  <a:noFill/>
                </a:ln>
                <a:solidFill>
                  <a:prstClr val="black"/>
                </a:solidFill>
                <a:effectLst/>
                <a:uLnTx/>
                <a:uFillTx/>
                <a:latin typeface="Calibri Light" panose="020F0302020204030204"/>
                <a:ea typeface="+mn-ea"/>
                <a:cs typeface="+mn-cs"/>
              </a:rPr>
              <a:t>En zone A : 2 551 € en 2022 et 2 197 € en 2024</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200" b="0" i="0" u="none" strike="noStrike" kern="1200" cap="none" spc="0" normalizeH="0" baseline="0" noProof="0" dirty="0">
                <a:ln>
                  <a:noFill/>
                </a:ln>
                <a:solidFill>
                  <a:prstClr val="black"/>
                </a:solidFill>
                <a:effectLst/>
                <a:uLnTx/>
                <a:uFillTx/>
                <a:latin typeface="Calibri Light" panose="020F0302020204030204"/>
                <a:ea typeface="+mn-ea"/>
                <a:cs typeface="+mn-cs"/>
              </a:rPr>
              <a:t>En zone B1 : 1 828 € en 2022 et 2 005 € en 2024</a:t>
            </a:r>
          </a:p>
        </p:txBody>
      </p:sp>
      <p:sp>
        <p:nvSpPr>
          <p:cNvPr id="12" name="ZoneTexte 11">
            <a:extLst>
              <a:ext uri="{FF2B5EF4-FFF2-40B4-BE49-F238E27FC236}">
                <a16:creationId xmlns:a16="http://schemas.microsoft.com/office/drawing/2014/main" id="{7E1726E6-E13C-44FD-92F3-E10480DC6B97}"/>
              </a:ext>
            </a:extLst>
          </p:cNvPr>
          <p:cNvSpPr txBox="1"/>
          <p:nvPr/>
        </p:nvSpPr>
        <p:spPr>
          <a:xfrm>
            <a:off x="6602650" y="3765893"/>
            <a:ext cx="5501915" cy="1754326"/>
          </a:xfrm>
          <a:prstGeom prst="rect">
            <a:avLst/>
          </a:prstGeom>
          <a:noFill/>
        </p:spPr>
        <p:txBody>
          <a:bodyPr wrap="square">
            <a:spAutoFit/>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fr-FR" sz="1200" b="0" i="0" u="none" strike="noStrike" kern="1200" cap="none" spc="0" normalizeH="0" baseline="0" noProof="0" dirty="0">
                <a:ln>
                  <a:noFill/>
                </a:ln>
                <a:solidFill>
                  <a:prstClr val="black"/>
                </a:solidFill>
                <a:effectLst/>
                <a:uLnTx/>
                <a:uFillTx/>
                <a:latin typeface="Calibri Light" panose="020F0302020204030204"/>
                <a:ea typeface="+mn-ea"/>
                <a:cs typeface="+mn-cs"/>
              </a:rPr>
              <a:t>On constate que les niveaux de redevance restent, en 2024, relativement mesurés. Seuls les niveaux maximums en zone </a:t>
            </a:r>
            <a:r>
              <a:rPr kumimoji="0" lang="fr-FR" sz="1200" b="0" i="0" u="none" strike="noStrike" kern="1200" cap="none" spc="0" normalizeH="0" baseline="0" noProof="0" dirty="0" err="1">
                <a:ln>
                  <a:noFill/>
                </a:ln>
                <a:solidFill>
                  <a:prstClr val="black"/>
                </a:solidFill>
                <a:effectLst/>
                <a:uLnTx/>
                <a:uFillTx/>
                <a:latin typeface="Calibri Light" panose="020F0302020204030204"/>
                <a:ea typeface="+mn-ea"/>
                <a:cs typeface="+mn-cs"/>
              </a:rPr>
              <a:t>Abis</a:t>
            </a:r>
            <a:r>
              <a:rPr kumimoji="0" lang="fr-FR" sz="1200" b="0" i="0" u="none" strike="noStrike" kern="1200" cap="none" spc="0" normalizeH="0" baseline="0" noProof="0" dirty="0">
                <a:ln>
                  <a:noFill/>
                </a:ln>
                <a:solidFill>
                  <a:prstClr val="black"/>
                </a:solidFill>
                <a:effectLst/>
                <a:uLnTx/>
                <a:uFillTx/>
                <a:latin typeface="Calibri Light" panose="020F0302020204030204"/>
                <a:ea typeface="+mn-ea"/>
                <a:cs typeface="+mn-cs"/>
              </a:rPr>
              <a:t> et A dépassent les 2,50 € du m2, montant considéré comme une limite pour que le BRS reste un dispositif social. </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fr-FR" sz="1200" b="0" i="0" u="none" strike="noStrike" kern="1200" cap="none" spc="0" normalizeH="0" baseline="0" noProof="0" dirty="0">
                <a:ln>
                  <a:noFill/>
                </a:ln>
                <a:solidFill>
                  <a:prstClr val="black"/>
                </a:solidFill>
                <a:effectLst/>
                <a:uLnTx/>
                <a:uFillTx/>
                <a:latin typeface="Calibri Light" panose="020F0302020204030204"/>
                <a:ea typeface="+mn-ea"/>
                <a:cs typeface="+mn-cs"/>
              </a:rPr>
              <a:t>On constate ensuite une grande amplitude de variation des montants de redevance qui traduit des stratégies différentes des OFS.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20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dirty="0">
                <a:ln>
                  <a:noFill/>
                </a:ln>
                <a:solidFill>
                  <a:prstClr val="black"/>
                </a:solidFill>
                <a:effectLst/>
                <a:uLnTx/>
                <a:uFillTx/>
                <a:latin typeface="Calibri Light" panose="020F0302020204030204"/>
                <a:ea typeface="+mn-ea"/>
                <a:cs typeface="+mn-cs"/>
              </a:rPr>
              <a:t>Grâce à une mobilisation importante des collectivités influant le montage économique des opérations, certains OFS ont fait le choix de plafonner les redevances à des niveaux très faibles. Par exemple à 0,11€/m2 à Rennes.</a:t>
            </a:r>
          </a:p>
        </p:txBody>
      </p:sp>
    </p:spTree>
    <p:extLst>
      <p:ext uri="{BB962C8B-B14F-4D97-AF65-F5344CB8AC3E}">
        <p14:creationId xmlns:p14="http://schemas.microsoft.com/office/powerpoint/2010/main" val="2710274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a:extLst>
              <a:ext uri="{FF2B5EF4-FFF2-40B4-BE49-F238E27FC236}">
                <a16:creationId xmlns:a16="http://schemas.microsoft.com/office/drawing/2014/main" id="{0FD00439-A596-4A39-862D-55391F260744}"/>
              </a:ext>
            </a:extLst>
          </p:cNvPr>
          <p:cNvSpPr>
            <a:spLocks noGrp="1"/>
          </p:cNvSpPr>
          <p:nvPr>
            <p:ph idx="1"/>
          </p:nvPr>
        </p:nvSpPr>
        <p:spPr>
          <a:xfrm>
            <a:off x="87433" y="771116"/>
            <a:ext cx="11680314" cy="4907560"/>
          </a:xfrm>
        </p:spPr>
        <p:txBody>
          <a:bodyPr>
            <a:normAutofit/>
          </a:bodyPr>
          <a:lstStyle/>
          <a:p>
            <a:pPr marL="0" indent="0" algn="just">
              <a:buNone/>
            </a:pPr>
            <a:endParaRPr lang="fr-FR" sz="1600" b="1"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b="1"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4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b="1"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marL="0" indent="0" algn="just">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p:txBody>
      </p:sp>
      <p:sp>
        <p:nvSpPr>
          <p:cNvPr id="5" name="ZoneTexte 4">
            <a:extLst>
              <a:ext uri="{FF2B5EF4-FFF2-40B4-BE49-F238E27FC236}">
                <a16:creationId xmlns:a16="http://schemas.microsoft.com/office/drawing/2014/main" id="{BF6B3ABD-C43D-4066-99FB-FE15C6946B86}"/>
              </a:ext>
            </a:extLst>
          </p:cNvPr>
          <p:cNvSpPr txBox="1"/>
          <p:nvPr/>
        </p:nvSpPr>
        <p:spPr>
          <a:xfrm>
            <a:off x="424251" y="354128"/>
            <a:ext cx="685244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dirty="0">
                <a:solidFill>
                  <a:srgbClr val="92D050"/>
                </a:solidFill>
                <a:latin typeface="Marianne" panose="02000000000000000000" pitchFamily="2" charset="0"/>
              </a:rPr>
              <a:t>5</a:t>
            </a:r>
            <a:r>
              <a:rPr kumimoji="0" lang="fr-FR" sz="1800"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rPr>
              <a:t> _ Caractéristiques des ménages accédants en BRS</a:t>
            </a:r>
          </a:p>
        </p:txBody>
      </p:sp>
      <p:sp>
        <p:nvSpPr>
          <p:cNvPr id="6" name="ZoneTexte 5">
            <a:extLst>
              <a:ext uri="{FF2B5EF4-FFF2-40B4-BE49-F238E27FC236}">
                <a16:creationId xmlns:a16="http://schemas.microsoft.com/office/drawing/2014/main" id="{05B8DEDE-056C-4B33-9406-9E7891146923}"/>
              </a:ext>
            </a:extLst>
          </p:cNvPr>
          <p:cNvSpPr txBox="1"/>
          <p:nvPr/>
        </p:nvSpPr>
        <p:spPr>
          <a:xfrm>
            <a:off x="9811948" y="6146800"/>
            <a:ext cx="1955800" cy="553998"/>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DHUP _ AD _ AD5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Mai 2026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prstClr val="black"/>
                </a:solidFill>
                <a:effectLst/>
                <a:uLnTx/>
                <a:uFillTx/>
                <a:latin typeface="Calibri Light" panose="020F0302020204030204"/>
                <a:ea typeface="+mn-ea"/>
                <a:cs typeface="+mn-cs"/>
              </a:rPr>
              <a:t>8</a:t>
            </a:r>
          </a:p>
        </p:txBody>
      </p:sp>
      <p:pic>
        <p:nvPicPr>
          <p:cNvPr id="7" name="Image 6">
            <a:extLst>
              <a:ext uri="{FF2B5EF4-FFF2-40B4-BE49-F238E27FC236}">
                <a16:creationId xmlns:a16="http://schemas.microsoft.com/office/drawing/2014/main" id="{6C0B1124-C943-45DF-97DE-34DBC4985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252" y="5989598"/>
            <a:ext cx="927551" cy="711200"/>
          </a:xfrm>
          <a:prstGeom prst="rect">
            <a:avLst/>
          </a:prstGeom>
        </p:spPr>
      </p:pic>
      <p:graphicFrame>
        <p:nvGraphicFramePr>
          <p:cNvPr id="9" name="Tableau 8">
            <a:extLst>
              <a:ext uri="{FF2B5EF4-FFF2-40B4-BE49-F238E27FC236}">
                <a16:creationId xmlns:a16="http://schemas.microsoft.com/office/drawing/2014/main" id="{6CC12748-E5CF-4D59-8F7E-7500D2C71CBA}"/>
              </a:ext>
            </a:extLst>
          </p:cNvPr>
          <p:cNvGraphicFramePr>
            <a:graphicFrameLocks noGrp="1"/>
          </p:cNvGraphicFramePr>
          <p:nvPr>
            <p:extLst>
              <p:ext uri="{D42A27DB-BD31-4B8C-83A1-F6EECF244321}">
                <p14:modId xmlns:p14="http://schemas.microsoft.com/office/powerpoint/2010/main" val="1012612796"/>
              </p:ext>
            </p:extLst>
          </p:nvPr>
        </p:nvGraphicFramePr>
        <p:xfrm>
          <a:off x="733392" y="1427246"/>
          <a:ext cx="4630272" cy="4309491"/>
        </p:xfrm>
        <a:graphic>
          <a:graphicData uri="http://schemas.openxmlformats.org/drawingml/2006/table">
            <a:tbl>
              <a:tblPr firstRow="1" firstCol="1" bandRow="1"/>
              <a:tblGrid>
                <a:gridCol w="841753">
                  <a:extLst>
                    <a:ext uri="{9D8B030D-6E8A-4147-A177-3AD203B41FA5}">
                      <a16:colId xmlns:a16="http://schemas.microsoft.com/office/drawing/2014/main" val="4201064492"/>
                    </a:ext>
                  </a:extLst>
                </a:gridCol>
                <a:gridCol w="599717">
                  <a:extLst>
                    <a:ext uri="{9D8B030D-6E8A-4147-A177-3AD203B41FA5}">
                      <a16:colId xmlns:a16="http://schemas.microsoft.com/office/drawing/2014/main" val="3997924841"/>
                    </a:ext>
                  </a:extLst>
                </a:gridCol>
                <a:gridCol w="603369">
                  <a:extLst>
                    <a:ext uri="{9D8B030D-6E8A-4147-A177-3AD203B41FA5}">
                      <a16:colId xmlns:a16="http://schemas.microsoft.com/office/drawing/2014/main" val="1919566963"/>
                    </a:ext>
                  </a:extLst>
                </a:gridCol>
                <a:gridCol w="603369">
                  <a:extLst>
                    <a:ext uri="{9D8B030D-6E8A-4147-A177-3AD203B41FA5}">
                      <a16:colId xmlns:a16="http://schemas.microsoft.com/office/drawing/2014/main" val="1721932490"/>
                    </a:ext>
                  </a:extLst>
                </a:gridCol>
                <a:gridCol w="612946">
                  <a:extLst>
                    <a:ext uri="{9D8B030D-6E8A-4147-A177-3AD203B41FA5}">
                      <a16:colId xmlns:a16="http://schemas.microsoft.com/office/drawing/2014/main" val="1228107534"/>
                    </a:ext>
                  </a:extLst>
                </a:gridCol>
                <a:gridCol w="766182">
                  <a:extLst>
                    <a:ext uri="{9D8B030D-6E8A-4147-A177-3AD203B41FA5}">
                      <a16:colId xmlns:a16="http://schemas.microsoft.com/office/drawing/2014/main" val="3689241959"/>
                    </a:ext>
                  </a:extLst>
                </a:gridCol>
                <a:gridCol w="602936">
                  <a:extLst>
                    <a:ext uri="{9D8B030D-6E8A-4147-A177-3AD203B41FA5}">
                      <a16:colId xmlns:a16="http://schemas.microsoft.com/office/drawing/2014/main" val="1509039848"/>
                    </a:ext>
                  </a:extLst>
                </a:gridCol>
              </a:tblGrid>
              <a:tr h="626138">
                <a:tc>
                  <a:txBody>
                    <a:bodyPr/>
                    <a:lstStyle/>
                    <a:p>
                      <a:pPr algn="ctr">
                        <a:lnSpc>
                          <a:spcPct val="115000"/>
                        </a:lnSpc>
                        <a:spcBef>
                          <a:spcPts val="1200"/>
                        </a:spcBef>
                        <a:spcAft>
                          <a:spcPts val="800"/>
                        </a:spcAft>
                      </a:pPr>
                      <a:r>
                        <a:rPr lang="fr-FR" sz="1000" b="1">
                          <a:effectLst/>
                          <a:latin typeface="Calibri" panose="020F0502020204030204" pitchFamily="34" charset="0"/>
                          <a:ea typeface="Calibri" panose="020F0502020204030204" pitchFamily="34" charset="0"/>
                          <a:cs typeface="Times New Roman" panose="02020603050405020304" pitchFamily="18" charset="0"/>
                        </a:rPr>
                        <a:t>Nombre de personnes </a:t>
                      </a:r>
                      <a:r>
                        <a:rPr lang="fr-FR" sz="10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dans le ménage</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24E"/>
                    </a:solidFill>
                  </a:tcPr>
                </a:tc>
                <a:tc>
                  <a:txBody>
                    <a:bodyPr/>
                    <a:lstStyle/>
                    <a:p>
                      <a:pPr algn="ctr">
                        <a:lnSpc>
                          <a:spcPct val="115000"/>
                        </a:lnSpc>
                        <a:spcBef>
                          <a:spcPts val="1200"/>
                        </a:spcBef>
                        <a:spcAft>
                          <a:spcPts val="800"/>
                        </a:spcAft>
                      </a:pPr>
                      <a:r>
                        <a:rPr lang="fr-FR" sz="900" b="1">
                          <a:solidFill>
                            <a:srgbClr val="000000"/>
                          </a:solidFill>
                          <a:effectLst/>
                          <a:latin typeface="Marianne" panose="02000000000000000000" pitchFamily="2" charset="0"/>
                          <a:ea typeface="Calibri" panose="020F0502020204030204" pitchFamily="34" charset="0"/>
                          <a:cs typeface="Calibri" panose="020F0502020204030204" pitchFamily="34" charset="0"/>
                        </a:rPr>
                        <a:t>1</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24E"/>
                    </a:solidFill>
                  </a:tcPr>
                </a:tc>
                <a:tc>
                  <a:txBody>
                    <a:bodyPr/>
                    <a:lstStyle/>
                    <a:p>
                      <a:pPr algn="ctr">
                        <a:lnSpc>
                          <a:spcPct val="115000"/>
                        </a:lnSpc>
                        <a:spcBef>
                          <a:spcPts val="1200"/>
                        </a:spcBef>
                        <a:spcAft>
                          <a:spcPts val="800"/>
                        </a:spcAft>
                      </a:pPr>
                      <a:r>
                        <a:rPr lang="fr-FR" sz="900" b="1" dirty="0">
                          <a:solidFill>
                            <a:srgbClr val="000000"/>
                          </a:solidFill>
                          <a:effectLst/>
                          <a:latin typeface="Marianne" panose="02000000000000000000" pitchFamily="2" charset="0"/>
                          <a:ea typeface="Calibri" panose="020F0502020204030204" pitchFamily="34" charset="0"/>
                          <a:cs typeface="Calibri" panose="020F0502020204030204" pitchFamily="34" charset="0"/>
                        </a:rPr>
                        <a:t>2</a:t>
                      </a: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24E"/>
                    </a:solidFill>
                  </a:tcPr>
                </a:tc>
                <a:tc>
                  <a:txBody>
                    <a:bodyPr/>
                    <a:lstStyle/>
                    <a:p>
                      <a:pPr algn="ctr">
                        <a:lnSpc>
                          <a:spcPct val="115000"/>
                        </a:lnSpc>
                        <a:spcBef>
                          <a:spcPts val="1200"/>
                        </a:spcBef>
                        <a:spcAft>
                          <a:spcPts val="800"/>
                        </a:spcAft>
                      </a:pPr>
                      <a:r>
                        <a:rPr lang="fr-FR" sz="900" b="1">
                          <a:solidFill>
                            <a:srgbClr val="000000"/>
                          </a:solidFill>
                          <a:effectLst/>
                          <a:latin typeface="Marianne" panose="02000000000000000000" pitchFamily="2" charset="0"/>
                          <a:ea typeface="Calibri" panose="020F0502020204030204" pitchFamily="34" charset="0"/>
                          <a:cs typeface="Calibri" panose="020F0502020204030204" pitchFamily="34" charset="0"/>
                        </a:rPr>
                        <a:t>3</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24E"/>
                    </a:solidFill>
                  </a:tcPr>
                </a:tc>
                <a:tc>
                  <a:txBody>
                    <a:bodyPr/>
                    <a:lstStyle/>
                    <a:p>
                      <a:pPr algn="ctr">
                        <a:lnSpc>
                          <a:spcPct val="115000"/>
                        </a:lnSpc>
                        <a:spcBef>
                          <a:spcPts val="1200"/>
                        </a:spcBef>
                        <a:spcAft>
                          <a:spcPts val="800"/>
                        </a:spcAft>
                      </a:pPr>
                      <a:r>
                        <a:rPr lang="fr-FR" sz="900" b="1" dirty="0">
                          <a:solidFill>
                            <a:srgbClr val="000000"/>
                          </a:solidFill>
                          <a:effectLst/>
                          <a:latin typeface="Marianne" panose="02000000000000000000" pitchFamily="2" charset="0"/>
                          <a:ea typeface="Calibri" panose="020F0502020204030204" pitchFamily="34" charset="0"/>
                          <a:cs typeface="Calibri" panose="020F0502020204030204" pitchFamily="34" charset="0"/>
                        </a:rPr>
                        <a:t>4</a:t>
                      </a: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24E"/>
                    </a:solidFill>
                  </a:tcPr>
                </a:tc>
                <a:tc>
                  <a:txBody>
                    <a:bodyPr/>
                    <a:lstStyle/>
                    <a:p>
                      <a:pPr algn="ctr">
                        <a:lnSpc>
                          <a:spcPct val="115000"/>
                        </a:lnSpc>
                        <a:spcBef>
                          <a:spcPts val="1200"/>
                        </a:spcBef>
                        <a:spcAft>
                          <a:spcPts val="800"/>
                        </a:spcAft>
                      </a:pPr>
                      <a:r>
                        <a:rPr lang="fr-FR" sz="900" b="1">
                          <a:solidFill>
                            <a:srgbClr val="000000"/>
                          </a:solidFill>
                          <a:effectLst/>
                          <a:latin typeface="Marianne" panose="02000000000000000000" pitchFamily="2" charset="0"/>
                          <a:ea typeface="Calibri" panose="020F0502020204030204" pitchFamily="34" charset="0"/>
                          <a:cs typeface="Calibri" panose="020F0502020204030204" pitchFamily="34" charset="0"/>
                        </a:rPr>
                        <a:t>5</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24E"/>
                    </a:solidFill>
                  </a:tcPr>
                </a:tc>
                <a:tc>
                  <a:txBody>
                    <a:bodyPr/>
                    <a:lstStyle/>
                    <a:p>
                      <a:pPr algn="ctr">
                        <a:lnSpc>
                          <a:spcPct val="115000"/>
                        </a:lnSpc>
                        <a:spcBef>
                          <a:spcPts val="1200"/>
                        </a:spcBef>
                        <a:spcAft>
                          <a:spcPts val="800"/>
                        </a:spcAft>
                      </a:pPr>
                      <a:r>
                        <a:rPr lang="fr-FR" sz="900" b="1">
                          <a:solidFill>
                            <a:srgbClr val="000000"/>
                          </a:solidFill>
                          <a:effectLst/>
                          <a:latin typeface="Marianne" panose="02000000000000000000" pitchFamily="2" charset="0"/>
                          <a:ea typeface="Calibri" panose="020F0502020204030204" pitchFamily="34" charset="0"/>
                          <a:cs typeface="Calibri" panose="020F0502020204030204" pitchFamily="34" charset="0"/>
                        </a:rPr>
                        <a:t>6 à 7</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24E"/>
                    </a:solidFill>
                  </a:tcPr>
                </a:tc>
                <a:extLst>
                  <a:ext uri="{0D108BD9-81ED-4DB2-BD59-A6C34878D82A}">
                    <a16:rowId xmlns:a16="http://schemas.microsoft.com/office/drawing/2014/main" val="2277643969"/>
                  </a:ext>
                </a:extLst>
              </a:tr>
              <a:tr h="308407">
                <a:tc>
                  <a:txBody>
                    <a:bodyPr/>
                    <a:lstStyle/>
                    <a:p>
                      <a:pPr algn="ctr">
                        <a:lnSpc>
                          <a:spcPct val="115000"/>
                        </a:lnSpc>
                        <a:spcBef>
                          <a:spcPts val="1200"/>
                        </a:spcBef>
                        <a:spcAft>
                          <a:spcPts val="800"/>
                        </a:spcAft>
                      </a:pPr>
                      <a:r>
                        <a:rPr lang="fr-FR" sz="1000" b="1">
                          <a:effectLst/>
                          <a:latin typeface="Calibri" panose="020F0502020204030204" pitchFamily="34" charset="0"/>
                          <a:ea typeface="Calibri" panose="020F0502020204030204" pitchFamily="34" charset="0"/>
                          <a:cs typeface="Times New Roman" panose="02020603050405020304" pitchFamily="18" charset="0"/>
                        </a:rPr>
                        <a:t>Nombre de logements</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1772</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958</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604</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346</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89</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17</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09151990"/>
                  </a:ext>
                </a:extLst>
              </a:tr>
              <a:tr h="467272">
                <a:tc>
                  <a:txBody>
                    <a:bodyPr/>
                    <a:lstStyle/>
                    <a:p>
                      <a:pPr algn="ctr">
                        <a:lnSpc>
                          <a:spcPct val="115000"/>
                        </a:lnSpc>
                        <a:spcBef>
                          <a:spcPts val="1200"/>
                        </a:spcBef>
                        <a:spcAft>
                          <a:spcPts val="800"/>
                        </a:spcAft>
                      </a:pPr>
                      <a:r>
                        <a:rPr lang="fr-FR" sz="1000" b="1">
                          <a:effectLst/>
                          <a:latin typeface="Calibri" panose="020F0502020204030204" pitchFamily="34" charset="0"/>
                          <a:ea typeface="Calibri" panose="020F0502020204030204" pitchFamily="34" charset="0"/>
                          <a:cs typeface="Times New Roman" panose="02020603050405020304" pitchFamily="18" charset="0"/>
                        </a:rPr>
                        <a:t>Revenu fiscal de référence moyen</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16 403 €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24 402 €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28 049 €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32 324 €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35 441 €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30 803 €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6335525"/>
                  </a:ext>
                </a:extLst>
              </a:tr>
              <a:tr h="626138">
                <a:tc>
                  <a:txBody>
                    <a:bodyPr/>
                    <a:lstStyle/>
                    <a:p>
                      <a:pPr algn="ctr">
                        <a:lnSpc>
                          <a:spcPct val="115000"/>
                        </a:lnSpc>
                        <a:spcBef>
                          <a:spcPts val="1200"/>
                        </a:spcBef>
                        <a:spcAft>
                          <a:spcPts val="800"/>
                        </a:spcAft>
                      </a:pPr>
                      <a:r>
                        <a:rPr lang="fr-FR" sz="1000" b="1">
                          <a:effectLst/>
                          <a:latin typeface="Calibri" panose="020F0502020204030204" pitchFamily="34" charset="0"/>
                          <a:ea typeface="Calibri" panose="020F0502020204030204" pitchFamily="34" charset="0"/>
                          <a:cs typeface="Times New Roman" panose="02020603050405020304" pitchFamily="18" charset="0"/>
                        </a:rPr>
                        <a:t>Plafond de ressources Zones A et Abis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37 581 €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56 169 €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73 630 €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87 909 €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dirty="0">
                          <a:effectLst/>
                          <a:latin typeface="Marianne" panose="02000000000000000000" pitchFamily="2" charset="0"/>
                          <a:ea typeface="Calibri" panose="020F0502020204030204" pitchFamily="34" charset="0"/>
                          <a:cs typeface="Calibri" panose="020F0502020204030204" pitchFamily="34" charset="0"/>
                        </a:rPr>
                        <a:t>104 592 €</a:t>
                      </a: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130 810 €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52305369"/>
                  </a:ext>
                </a:extLst>
              </a:tr>
              <a:tr h="467272">
                <a:tc>
                  <a:txBody>
                    <a:bodyPr/>
                    <a:lstStyle/>
                    <a:p>
                      <a:pPr algn="ctr">
                        <a:lnSpc>
                          <a:spcPct val="115000"/>
                        </a:lnSpc>
                        <a:spcBef>
                          <a:spcPts val="1200"/>
                        </a:spcBef>
                        <a:spcAft>
                          <a:spcPts val="800"/>
                        </a:spcAft>
                      </a:pPr>
                      <a:r>
                        <a:rPr lang="fr-FR" sz="1000" b="1">
                          <a:effectLst/>
                          <a:latin typeface="Calibri" panose="020F0502020204030204" pitchFamily="34" charset="0"/>
                          <a:ea typeface="Calibri" panose="020F0502020204030204" pitchFamily="34" charset="0"/>
                          <a:cs typeface="Times New Roman" panose="02020603050405020304" pitchFamily="18" charset="0"/>
                        </a:rPr>
                        <a:t>Plafond de ressources Zone B1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37 581 €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56 169 €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67 517 €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dirty="0">
                          <a:effectLst/>
                          <a:latin typeface="Marianne" panose="02000000000000000000" pitchFamily="2" charset="0"/>
                          <a:ea typeface="Calibri" panose="020F0502020204030204" pitchFamily="34" charset="0"/>
                          <a:cs typeface="Calibri" panose="020F0502020204030204" pitchFamily="34" charset="0"/>
                        </a:rPr>
                        <a:t>80 875 €</a:t>
                      </a: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95 739 €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119 743 €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8586242"/>
                  </a:ext>
                </a:extLst>
              </a:tr>
              <a:tr h="467272">
                <a:tc>
                  <a:txBody>
                    <a:bodyPr/>
                    <a:lstStyle/>
                    <a:p>
                      <a:pPr algn="ctr">
                        <a:lnSpc>
                          <a:spcPct val="115000"/>
                        </a:lnSpc>
                        <a:spcBef>
                          <a:spcPts val="1200"/>
                        </a:spcBef>
                        <a:spcAft>
                          <a:spcPts val="800"/>
                        </a:spcAft>
                      </a:pPr>
                      <a:r>
                        <a:rPr lang="fr-FR" sz="1000" b="1">
                          <a:effectLst/>
                          <a:latin typeface="Calibri" panose="020F0502020204030204" pitchFamily="34" charset="0"/>
                          <a:ea typeface="Calibri" panose="020F0502020204030204" pitchFamily="34" charset="0"/>
                          <a:cs typeface="Times New Roman" panose="02020603050405020304" pitchFamily="18" charset="0"/>
                        </a:rPr>
                        <a:t>Plafond de ressources Zones B2 et C</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32 673 €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43 633 €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52 471 €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63 347 €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74 518 €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Calibri" panose="020F0502020204030204" pitchFamily="34" charset="0"/>
                        </a:rPr>
                        <a:t>93 351 €</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0541365"/>
                  </a:ext>
                </a:extLst>
              </a:tr>
              <a:tr h="943869">
                <a:tc>
                  <a:txBody>
                    <a:bodyPr/>
                    <a:lstStyle/>
                    <a:p>
                      <a:pPr algn="ctr">
                        <a:lnSpc>
                          <a:spcPct val="115000"/>
                        </a:lnSpc>
                        <a:spcBef>
                          <a:spcPts val="1200"/>
                        </a:spcBef>
                        <a:spcAft>
                          <a:spcPts val="800"/>
                        </a:spcAft>
                      </a:pPr>
                      <a:r>
                        <a:rPr lang="fr-FR" sz="1000" b="1" dirty="0">
                          <a:effectLst/>
                          <a:latin typeface="Calibri" panose="020F0502020204030204" pitchFamily="34" charset="0"/>
                          <a:ea typeface="Calibri" panose="020F0502020204030204" pitchFamily="34" charset="0"/>
                          <a:cs typeface="Times New Roman" panose="02020603050405020304" pitchFamily="18" charset="0"/>
                        </a:rPr>
                        <a:t>Pourcentage moyen d'atteinte du plafond de ressources (Zones A)</a:t>
                      </a: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Times New Roman" panose="02020603050405020304" pitchFamily="18" charset="0"/>
                        </a:rPr>
                        <a:t>44%</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Times New Roman" panose="02020603050405020304" pitchFamily="18" charset="0"/>
                        </a:rPr>
                        <a:t>43%</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Times New Roman" panose="02020603050405020304" pitchFamily="18" charset="0"/>
                        </a:rPr>
                        <a:t>38%</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Times New Roman" panose="02020603050405020304" pitchFamily="18" charset="0"/>
                        </a:rPr>
                        <a:t>37%</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a:effectLst/>
                          <a:latin typeface="Marianne" panose="02000000000000000000" pitchFamily="2" charset="0"/>
                          <a:ea typeface="Calibri" panose="020F0502020204030204" pitchFamily="34" charset="0"/>
                          <a:cs typeface="Times New Roman" panose="02020603050405020304" pitchFamily="18" charset="0"/>
                        </a:rPr>
                        <a:t>34%</a:t>
                      </a:r>
                      <a:endParaRPr lang="fr-FR" sz="100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900" dirty="0">
                          <a:effectLst/>
                          <a:latin typeface="Marianne" panose="02000000000000000000" pitchFamily="2" charset="0"/>
                          <a:ea typeface="Calibri" panose="020F0502020204030204" pitchFamily="34" charset="0"/>
                          <a:cs typeface="Times New Roman" panose="02020603050405020304" pitchFamily="18" charset="0"/>
                        </a:rPr>
                        <a:t>24%</a:t>
                      </a:r>
                      <a:endParaRPr lang="fr-F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0398" marR="6039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1405508"/>
                  </a:ext>
                </a:extLst>
              </a:tr>
            </a:tbl>
          </a:graphicData>
        </a:graphic>
      </p:graphicFrame>
      <p:sp>
        <p:nvSpPr>
          <p:cNvPr id="14" name="ZoneTexte 13">
            <a:extLst>
              <a:ext uri="{FF2B5EF4-FFF2-40B4-BE49-F238E27FC236}">
                <a16:creationId xmlns:a16="http://schemas.microsoft.com/office/drawing/2014/main" id="{5224A6F0-304F-426B-B1CB-77E6053A4032}"/>
              </a:ext>
            </a:extLst>
          </p:cNvPr>
          <p:cNvSpPr txBox="1"/>
          <p:nvPr/>
        </p:nvSpPr>
        <p:spPr>
          <a:xfrm>
            <a:off x="5490631" y="1373450"/>
            <a:ext cx="5639786" cy="2123658"/>
          </a:xfrm>
          <a:prstGeom prst="rect">
            <a:avLst/>
          </a:prstGeom>
          <a:noFill/>
        </p:spPr>
        <p:txBody>
          <a:bodyPr wrap="square">
            <a:spAutoFit/>
          </a:bodyPr>
          <a:lstStyle/>
          <a:p>
            <a:pPr marL="171450" indent="-171450">
              <a:buFont typeface="Wingdings" panose="05000000000000000000" pitchFamily="2" charset="2"/>
              <a:buChar char="Ø"/>
            </a:pPr>
            <a:r>
              <a:rPr lang="fr-FR" sz="1200" dirty="0">
                <a:latin typeface="+mj-lt"/>
              </a:rPr>
              <a:t>Si le revenu moyen des ménages acquéreurs en BRS augmente légèrement, il reste est très inférieur aux plafonds : aucune des catégories de ménages n’atteint les 50% d’atteinte des plafonds en vigueur. </a:t>
            </a:r>
          </a:p>
          <a:p>
            <a:endParaRPr lang="fr-FR" sz="1200" dirty="0">
              <a:latin typeface="+mj-lt"/>
            </a:endParaRPr>
          </a:p>
          <a:p>
            <a:r>
              <a:rPr lang="fr-FR" sz="1200" dirty="0">
                <a:latin typeface="+mj-lt"/>
              </a:rPr>
              <a:t>Ces résultats traduisent, encore en 2024, la volonté des OFS ayant cédé les premiers logements en BRS de cibler des ménages modestes, éligibles aux logements locatifs sociaux de type PLUS. </a:t>
            </a:r>
          </a:p>
          <a:p>
            <a:endParaRPr lang="fr-FR" sz="1200" dirty="0">
              <a:latin typeface="+mj-lt"/>
            </a:endParaRPr>
          </a:p>
          <a:p>
            <a:r>
              <a:rPr lang="fr-FR" sz="1200" dirty="0">
                <a:latin typeface="+mj-lt"/>
              </a:rPr>
              <a:t>Ces conclusions sont donc toujours à considérer dans un contexte de premières opérations exemplaires avec des prix de sorties des logements largement en dessous des plafonds, et bénéficiant d’un accompagnement public important. </a:t>
            </a:r>
          </a:p>
        </p:txBody>
      </p:sp>
      <p:sp>
        <p:nvSpPr>
          <p:cNvPr id="17" name="ZoneTexte 16">
            <a:extLst>
              <a:ext uri="{FF2B5EF4-FFF2-40B4-BE49-F238E27FC236}">
                <a16:creationId xmlns:a16="http://schemas.microsoft.com/office/drawing/2014/main" id="{B0BB7C23-68A6-4F45-8234-41AD5E4C9B3F}"/>
              </a:ext>
            </a:extLst>
          </p:cNvPr>
          <p:cNvSpPr txBox="1"/>
          <p:nvPr/>
        </p:nvSpPr>
        <p:spPr>
          <a:xfrm>
            <a:off x="547834" y="809992"/>
            <a:ext cx="10116621" cy="523220"/>
          </a:xfrm>
          <a:prstGeom prst="rect">
            <a:avLst/>
          </a:prstGeom>
          <a:noFill/>
        </p:spPr>
        <p:txBody>
          <a:bodyPr wrap="square">
            <a:spAutoFit/>
          </a:bodyPr>
          <a:lstStyle/>
          <a:p>
            <a:r>
              <a:rPr lang="fr-FR" sz="1400" b="1" dirty="0">
                <a:latin typeface="+mj-lt"/>
              </a:rPr>
              <a:t>Le tableau ci-dessous présente les revenus fiscaux de référence (RFR) des ménages en fonction de leur composition, comparé aux plafonds de prix applicables pour l’exercice 2024 </a:t>
            </a:r>
            <a:r>
              <a:rPr lang="fr-FR" sz="1400" dirty="0">
                <a:latin typeface="+mj-lt"/>
              </a:rPr>
              <a:t>:</a:t>
            </a:r>
          </a:p>
        </p:txBody>
      </p:sp>
      <p:sp>
        <p:nvSpPr>
          <p:cNvPr id="18" name="ZoneTexte 17">
            <a:extLst>
              <a:ext uri="{FF2B5EF4-FFF2-40B4-BE49-F238E27FC236}">
                <a16:creationId xmlns:a16="http://schemas.microsoft.com/office/drawing/2014/main" id="{966B14AC-187C-4066-B4AB-26D0E833F235}"/>
              </a:ext>
            </a:extLst>
          </p:cNvPr>
          <p:cNvSpPr txBox="1"/>
          <p:nvPr/>
        </p:nvSpPr>
        <p:spPr>
          <a:xfrm>
            <a:off x="5606144" y="3710729"/>
            <a:ext cx="6097772" cy="584775"/>
          </a:xfrm>
          <a:prstGeom prst="rect">
            <a:avLst/>
          </a:prstGeom>
          <a:noFill/>
        </p:spPr>
        <p:txBody>
          <a:bodyPr wrap="square">
            <a:spAutoFit/>
          </a:bodyPr>
          <a:lstStyle/>
          <a:p>
            <a:r>
              <a:rPr lang="fr-FR" sz="1400" b="1" dirty="0"/>
              <a:t>Répartition du parcours résidentiel d’origine des acquéreurs de BRS </a:t>
            </a:r>
            <a:r>
              <a:rPr lang="fr-FR" sz="1400" dirty="0"/>
              <a:t>:</a:t>
            </a:r>
          </a:p>
          <a:p>
            <a:endParaRPr lang="fr-FR" dirty="0"/>
          </a:p>
        </p:txBody>
      </p:sp>
      <p:graphicFrame>
        <p:nvGraphicFramePr>
          <p:cNvPr id="19" name="Tableau 18">
            <a:extLst>
              <a:ext uri="{FF2B5EF4-FFF2-40B4-BE49-F238E27FC236}">
                <a16:creationId xmlns:a16="http://schemas.microsoft.com/office/drawing/2014/main" id="{A6CEA0B0-D550-4C13-81CB-4ACBD52C3106}"/>
              </a:ext>
            </a:extLst>
          </p:cNvPr>
          <p:cNvGraphicFramePr>
            <a:graphicFrameLocks noGrp="1"/>
          </p:cNvGraphicFramePr>
          <p:nvPr>
            <p:extLst>
              <p:ext uri="{D42A27DB-BD31-4B8C-83A1-F6EECF244321}">
                <p14:modId xmlns:p14="http://schemas.microsoft.com/office/powerpoint/2010/main" val="1442841978"/>
              </p:ext>
            </p:extLst>
          </p:nvPr>
        </p:nvGraphicFramePr>
        <p:xfrm>
          <a:off x="5612957" y="4095365"/>
          <a:ext cx="5905498" cy="711200"/>
        </p:xfrm>
        <a:graphic>
          <a:graphicData uri="http://schemas.openxmlformats.org/drawingml/2006/table">
            <a:tbl>
              <a:tblPr firstRow="1" firstCol="1" bandRow="1"/>
              <a:tblGrid>
                <a:gridCol w="1239122">
                  <a:extLst>
                    <a:ext uri="{9D8B030D-6E8A-4147-A177-3AD203B41FA5}">
                      <a16:colId xmlns:a16="http://schemas.microsoft.com/office/drawing/2014/main" val="795866775"/>
                    </a:ext>
                  </a:extLst>
                </a:gridCol>
                <a:gridCol w="1166594">
                  <a:extLst>
                    <a:ext uri="{9D8B030D-6E8A-4147-A177-3AD203B41FA5}">
                      <a16:colId xmlns:a16="http://schemas.microsoft.com/office/drawing/2014/main" val="3356432905"/>
                    </a:ext>
                  </a:extLst>
                </a:gridCol>
                <a:gridCol w="1166594">
                  <a:extLst>
                    <a:ext uri="{9D8B030D-6E8A-4147-A177-3AD203B41FA5}">
                      <a16:colId xmlns:a16="http://schemas.microsoft.com/office/drawing/2014/main" val="2708893645"/>
                    </a:ext>
                  </a:extLst>
                </a:gridCol>
                <a:gridCol w="1166594">
                  <a:extLst>
                    <a:ext uri="{9D8B030D-6E8A-4147-A177-3AD203B41FA5}">
                      <a16:colId xmlns:a16="http://schemas.microsoft.com/office/drawing/2014/main" val="288471361"/>
                    </a:ext>
                  </a:extLst>
                </a:gridCol>
                <a:gridCol w="1166594">
                  <a:extLst>
                    <a:ext uri="{9D8B030D-6E8A-4147-A177-3AD203B41FA5}">
                      <a16:colId xmlns:a16="http://schemas.microsoft.com/office/drawing/2014/main" val="1217330908"/>
                    </a:ext>
                  </a:extLst>
                </a:gridCol>
              </a:tblGrid>
              <a:tr h="377037">
                <a:tc>
                  <a:txBody>
                    <a:bodyPr/>
                    <a:lstStyle/>
                    <a:p>
                      <a:pPr algn="ctr">
                        <a:lnSpc>
                          <a:spcPct val="115000"/>
                        </a:lnSpc>
                        <a:spcBef>
                          <a:spcPts val="1200"/>
                        </a:spcBef>
                        <a:spcAft>
                          <a:spcPts val="800"/>
                        </a:spcAft>
                      </a:pPr>
                      <a:r>
                        <a:rPr lang="fr-FR" sz="900" dirty="0">
                          <a:effectLst/>
                          <a:latin typeface="Marianne" panose="02000000000000000000" pitchFamily="2" charset="0"/>
                          <a:ea typeface="Calibri" panose="020F0502020204030204" pitchFamily="34" charset="0"/>
                          <a:cs typeface="Calibri" panose="020F0502020204030204" pitchFamily="34" charset="0"/>
                        </a:rPr>
                        <a:t>P</a:t>
                      </a:r>
                      <a:r>
                        <a:rPr lang="fr-FR" sz="900" dirty="0">
                          <a:solidFill>
                            <a:srgbClr val="000000"/>
                          </a:solidFill>
                          <a:effectLst/>
                          <a:latin typeface="Marianne" panose="02000000000000000000" pitchFamily="2" charset="0"/>
                          <a:ea typeface="Calibri" panose="020F0502020204030204" pitchFamily="34" charset="0"/>
                          <a:cs typeface="Calibri" panose="020F0502020204030204" pitchFamily="34" charset="0"/>
                        </a:rPr>
                        <a:t>arc locatif social</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24E"/>
                    </a:solidFill>
                  </a:tcPr>
                </a:tc>
                <a:tc>
                  <a:txBody>
                    <a:bodyPr/>
                    <a:lstStyle/>
                    <a:p>
                      <a:pPr algn="ctr">
                        <a:lnSpc>
                          <a:spcPct val="115000"/>
                        </a:lnSpc>
                        <a:spcBef>
                          <a:spcPts val="1200"/>
                        </a:spcBef>
                        <a:spcAft>
                          <a:spcPts val="800"/>
                        </a:spcAft>
                      </a:pPr>
                      <a:r>
                        <a:rPr lang="fr-FR" sz="900" dirty="0">
                          <a:solidFill>
                            <a:srgbClr val="000000"/>
                          </a:solidFill>
                          <a:effectLst/>
                          <a:latin typeface="Marianne" panose="02000000000000000000" pitchFamily="2" charset="0"/>
                          <a:ea typeface="Calibri" panose="020F0502020204030204" pitchFamily="34" charset="0"/>
                          <a:cs typeface="Calibri" panose="020F0502020204030204" pitchFamily="34" charset="0"/>
                        </a:rPr>
                        <a:t>Parc locatif privé</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24E"/>
                    </a:solidFill>
                  </a:tcPr>
                </a:tc>
                <a:tc>
                  <a:txBody>
                    <a:bodyPr/>
                    <a:lstStyle/>
                    <a:p>
                      <a:pPr algn="ctr">
                        <a:lnSpc>
                          <a:spcPct val="115000"/>
                        </a:lnSpc>
                        <a:spcBef>
                          <a:spcPts val="1200"/>
                        </a:spcBef>
                        <a:spcAft>
                          <a:spcPts val="800"/>
                        </a:spcAft>
                      </a:pPr>
                      <a:r>
                        <a:rPr lang="fr-FR" sz="900" dirty="0">
                          <a:solidFill>
                            <a:srgbClr val="000000"/>
                          </a:solidFill>
                          <a:effectLst/>
                          <a:latin typeface="Marianne" panose="02000000000000000000" pitchFamily="2" charset="0"/>
                          <a:ea typeface="Calibri" panose="020F0502020204030204" pitchFamily="34" charset="0"/>
                          <a:cs typeface="Calibri" panose="020F0502020204030204" pitchFamily="34" charset="0"/>
                        </a:rPr>
                        <a:t>Hébergé</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24E"/>
                    </a:solidFill>
                  </a:tcPr>
                </a:tc>
                <a:tc>
                  <a:txBody>
                    <a:bodyPr/>
                    <a:lstStyle/>
                    <a:p>
                      <a:pPr algn="ctr">
                        <a:lnSpc>
                          <a:spcPct val="115000"/>
                        </a:lnSpc>
                        <a:spcBef>
                          <a:spcPts val="1200"/>
                        </a:spcBef>
                        <a:spcAft>
                          <a:spcPts val="800"/>
                        </a:spcAft>
                      </a:pPr>
                      <a:r>
                        <a:rPr lang="fr-FR" sz="900">
                          <a:solidFill>
                            <a:srgbClr val="000000"/>
                          </a:solidFill>
                          <a:effectLst/>
                          <a:latin typeface="Marianne" panose="02000000000000000000" pitchFamily="2" charset="0"/>
                          <a:ea typeface="Calibri" panose="020F0502020204030204" pitchFamily="34" charset="0"/>
                          <a:cs typeface="Calibri" panose="020F0502020204030204" pitchFamily="34" charset="0"/>
                        </a:rPr>
                        <a:t>Propriétaire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24E"/>
                    </a:solidFill>
                  </a:tcPr>
                </a:tc>
                <a:tc>
                  <a:txBody>
                    <a:bodyPr/>
                    <a:lstStyle/>
                    <a:p>
                      <a:pPr algn="ctr">
                        <a:lnSpc>
                          <a:spcPct val="115000"/>
                        </a:lnSpc>
                        <a:spcBef>
                          <a:spcPts val="1200"/>
                        </a:spcBef>
                        <a:spcAft>
                          <a:spcPts val="800"/>
                        </a:spcAft>
                      </a:pPr>
                      <a:r>
                        <a:rPr lang="fr-FR" sz="900" b="1">
                          <a:solidFill>
                            <a:srgbClr val="000000"/>
                          </a:solidFill>
                          <a:effectLst/>
                          <a:latin typeface="Marianne" panose="02000000000000000000" pitchFamily="2" charset="0"/>
                          <a:ea typeface="Calibri" panose="020F0502020204030204" pitchFamily="34" charset="0"/>
                          <a:cs typeface="Calibri" panose="020F0502020204030204" pitchFamily="34" charset="0"/>
                        </a:rPr>
                        <a:t>Total général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24E"/>
                    </a:solidFill>
                  </a:tcPr>
                </a:tc>
                <a:extLst>
                  <a:ext uri="{0D108BD9-81ED-4DB2-BD59-A6C34878D82A}">
                    <a16:rowId xmlns:a16="http://schemas.microsoft.com/office/drawing/2014/main" val="2399604025"/>
                  </a:ext>
                </a:extLst>
              </a:tr>
              <a:tr h="334163">
                <a:tc>
                  <a:txBody>
                    <a:bodyPr/>
                    <a:lstStyle/>
                    <a:p>
                      <a:pPr algn="ctr">
                        <a:lnSpc>
                          <a:spcPct val="115000"/>
                        </a:lnSpc>
                        <a:spcBef>
                          <a:spcPts val="1200"/>
                        </a:spcBef>
                        <a:spcAft>
                          <a:spcPts val="800"/>
                        </a:spcAft>
                      </a:pPr>
                      <a:r>
                        <a:rPr lang="fr-FR" sz="1000">
                          <a:effectLst/>
                          <a:latin typeface="Marianne" panose="02000000000000000000" pitchFamily="2" charset="0"/>
                          <a:ea typeface="Calibri" panose="020F0502020204030204" pitchFamily="34" charset="0"/>
                          <a:cs typeface="Calibri" panose="020F0502020204030204" pitchFamily="34" charset="0"/>
                        </a:rPr>
                        <a:t>909</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1000" dirty="0">
                          <a:effectLst/>
                          <a:latin typeface="Marianne" panose="02000000000000000000" pitchFamily="2" charset="0"/>
                          <a:ea typeface="Calibri" panose="020F0502020204030204" pitchFamily="34" charset="0"/>
                          <a:cs typeface="Calibri" panose="020F0502020204030204" pitchFamily="34" charset="0"/>
                        </a:rPr>
                        <a:t>2 099</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1000">
                          <a:effectLst/>
                          <a:latin typeface="Marianne" panose="02000000000000000000" pitchFamily="2" charset="0"/>
                          <a:ea typeface="Calibri" panose="020F0502020204030204" pitchFamily="34" charset="0"/>
                          <a:cs typeface="Calibri" panose="020F0502020204030204" pitchFamily="34" charset="0"/>
                        </a:rPr>
                        <a:t>419</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1000" dirty="0">
                          <a:effectLst/>
                          <a:latin typeface="Marianne" panose="02000000000000000000" pitchFamily="2" charset="0"/>
                          <a:ea typeface="Calibri" panose="020F0502020204030204" pitchFamily="34" charset="0"/>
                          <a:cs typeface="Calibri" panose="020F0502020204030204" pitchFamily="34" charset="0"/>
                        </a:rPr>
                        <a:t>200</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Bef>
                          <a:spcPts val="1200"/>
                        </a:spcBef>
                        <a:spcAft>
                          <a:spcPts val="800"/>
                        </a:spcAft>
                      </a:pPr>
                      <a:r>
                        <a:rPr lang="fr-FR" sz="1000" b="1" dirty="0">
                          <a:effectLst/>
                          <a:latin typeface="Marianne" panose="02000000000000000000" pitchFamily="2" charset="0"/>
                          <a:ea typeface="Calibri" panose="020F0502020204030204" pitchFamily="34" charset="0"/>
                          <a:cs typeface="Calibri" panose="020F0502020204030204" pitchFamily="34" charset="0"/>
                        </a:rPr>
                        <a:t>3 627*</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83352266"/>
                  </a:ext>
                </a:extLst>
              </a:tr>
            </a:tbl>
          </a:graphicData>
        </a:graphic>
      </p:graphicFrame>
      <p:sp>
        <p:nvSpPr>
          <p:cNvPr id="20" name="ZoneTexte 19">
            <a:extLst>
              <a:ext uri="{FF2B5EF4-FFF2-40B4-BE49-F238E27FC236}">
                <a16:creationId xmlns:a16="http://schemas.microsoft.com/office/drawing/2014/main" id="{1C4743B8-31E3-4798-9BBF-C52006F436B7}"/>
              </a:ext>
            </a:extLst>
          </p:cNvPr>
          <p:cNvSpPr txBox="1"/>
          <p:nvPr/>
        </p:nvSpPr>
        <p:spPr>
          <a:xfrm>
            <a:off x="5612957" y="4920303"/>
            <a:ext cx="5465906" cy="1384995"/>
          </a:xfrm>
          <a:prstGeom prst="rect">
            <a:avLst/>
          </a:prstGeom>
          <a:noFill/>
        </p:spPr>
        <p:txBody>
          <a:bodyPr wrap="square">
            <a:spAutoFit/>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fr-FR" sz="1200" b="0" i="0" u="none" strike="noStrike" kern="1200" cap="none" spc="0" normalizeH="0" baseline="0" noProof="0" dirty="0">
                <a:ln>
                  <a:noFill/>
                </a:ln>
                <a:solidFill>
                  <a:prstClr val="black"/>
                </a:solidFill>
                <a:effectLst/>
                <a:uLnTx/>
                <a:uFillTx/>
                <a:latin typeface="Calibri Light" panose="020F0302020204030204"/>
                <a:ea typeface="+mn-ea"/>
                <a:cs typeface="+mn-cs"/>
              </a:rPr>
              <a:t>Poursuite de l’augmentation des ménages preneur en BRS qui étaient précédemment locataire dans le parc privé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dirty="0">
                <a:ln>
                  <a:noFill/>
                </a:ln>
                <a:solidFill>
                  <a:prstClr val="black"/>
                </a:solidFill>
                <a:effectLst/>
                <a:uLnTx/>
                <a:uFillTx/>
                <a:latin typeface="Calibri Light" panose="020F0302020204030204"/>
                <a:ea typeface="+mn-ea"/>
                <a:cs typeface="+mn-cs"/>
              </a:rPr>
              <a:t>En 2024, 84% des ménages acquéreurs en BRS étaient issus du parc locatif et parmi ces derniers 58% issus du parc privé et 25% issus du parc social.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dirty="0">
                <a:ln>
                  <a:noFill/>
                </a:ln>
                <a:solidFill>
                  <a:prstClr val="black"/>
                </a:solidFill>
                <a:effectLst/>
                <a:uLnTx/>
                <a:uFillTx/>
                <a:latin typeface="Calibri Light" panose="020F0302020204030204"/>
                <a:ea typeface="+mn-ea"/>
                <a:cs typeface="+mn-cs"/>
              </a:rPr>
              <a:t>Même si l’écart entre la proportion parc social/parc privé interroge ce constat conforte la place du BRS comme nouveau maillon d’un parcours résidentiel entre la location et un éventuel achat en pleine propriété.</a:t>
            </a:r>
          </a:p>
        </p:txBody>
      </p:sp>
    </p:spTree>
    <p:extLst>
      <p:ext uri="{BB962C8B-B14F-4D97-AF65-F5344CB8AC3E}">
        <p14:creationId xmlns:p14="http://schemas.microsoft.com/office/powerpoint/2010/main" val="316045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a:extLst>
              <a:ext uri="{FF2B5EF4-FFF2-40B4-BE49-F238E27FC236}">
                <a16:creationId xmlns:a16="http://schemas.microsoft.com/office/drawing/2014/main" id="{0FD00439-A596-4A39-862D-55391F260744}"/>
              </a:ext>
            </a:extLst>
          </p:cNvPr>
          <p:cNvSpPr>
            <a:spLocks noGrp="1"/>
          </p:cNvSpPr>
          <p:nvPr>
            <p:ph idx="1"/>
          </p:nvPr>
        </p:nvSpPr>
        <p:spPr>
          <a:xfrm>
            <a:off x="6244088" y="3882792"/>
            <a:ext cx="5523659" cy="2106806"/>
          </a:xfrm>
        </p:spPr>
        <p:txBody>
          <a:bodyPr>
            <a:normAutofit fontScale="77500" lnSpcReduction="20000"/>
          </a:bodyPr>
          <a:lstStyle/>
          <a:p>
            <a:pPr marL="457200" lvl="1" indent="0">
              <a:buNone/>
            </a:pPr>
            <a:r>
              <a:rPr lang="fr-FR" sz="1600" dirty="0">
                <a:latin typeface="+mj-lt"/>
                <a:ea typeface="Calibri" panose="020F0502020204030204" pitchFamily="34" charset="0"/>
                <a:cs typeface="Calibri Light" panose="020F0302020204030204" pitchFamily="34" charset="0"/>
                <a:sym typeface="Wingdings" panose="05000000000000000000" pitchFamily="2" charset="2"/>
              </a:rPr>
              <a:t>Le tableau ci joins rend compte de la situation des communes comprenant des logements en BRS au 31 décembre 2024, tant au regard de l’art.55 de la loi SRU que de la zone de tension du marché immobilier : </a:t>
            </a:r>
          </a:p>
          <a:p>
            <a:pPr marL="457200" lvl="1" indent="0">
              <a:buNone/>
            </a:pPr>
            <a:endParaRPr lang="fr-FR" sz="1600" dirty="0">
              <a:latin typeface="+mj-lt"/>
              <a:ea typeface="Calibri" panose="020F0502020204030204" pitchFamily="34" charset="0"/>
              <a:cs typeface="Calibri Light" panose="020F0302020204030204" pitchFamily="34" charset="0"/>
              <a:sym typeface="Wingdings" panose="05000000000000000000" pitchFamily="2" charset="2"/>
            </a:endParaRPr>
          </a:p>
          <a:p>
            <a:pPr lvl="1">
              <a:buFont typeface="Courier New" panose="02070309020205020404" pitchFamily="49" charset="0"/>
              <a:buChar char="o"/>
            </a:pPr>
            <a:r>
              <a:rPr lang="fr-FR" sz="1600" dirty="0">
                <a:latin typeface="+mj-lt"/>
                <a:ea typeface="Calibri" panose="020F0502020204030204" pitchFamily="34" charset="0"/>
                <a:cs typeface="Calibri Light" panose="020F0302020204030204" pitchFamily="34" charset="0"/>
                <a:sym typeface="Wingdings" panose="05000000000000000000" pitchFamily="2" charset="2"/>
              </a:rPr>
              <a:t>6% des BRS livrés au 31/12/2024 sont situées en zone </a:t>
            </a:r>
            <a:r>
              <a:rPr lang="fr-FR" sz="1600" dirty="0" err="1">
                <a:latin typeface="+mj-lt"/>
                <a:ea typeface="Calibri" panose="020F0502020204030204" pitchFamily="34" charset="0"/>
                <a:cs typeface="Calibri Light" panose="020F0302020204030204" pitchFamily="34" charset="0"/>
                <a:sym typeface="Wingdings" panose="05000000000000000000" pitchFamily="2" charset="2"/>
              </a:rPr>
              <a:t>Abis</a:t>
            </a:r>
            <a:r>
              <a:rPr lang="fr-FR" sz="1600" dirty="0">
                <a:latin typeface="+mj-lt"/>
                <a:ea typeface="Calibri" panose="020F0502020204030204" pitchFamily="34" charset="0"/>
                <a:cs typeface="Calibri Light" panose="020F0302020204030204" pitchFamily="34" charset="0"/>
                <a:sym typeface="Wingdings" panose="05000000000000000000" pitchFamily="2" charset="2"/>
              </a:rPr>
              <a:t>  ;</a:t>
            </a:r>
          </a:p>
          <a:p>
            <a:pPr lvl="1">
              <a:buFont typeface="Courier New" panose="02070309020205020404" pitchFamily="49" charset="0"/>
              <a:buChar char="o"/>
            </a:pPr>
            <a:r>
              <a:rPr lang="fr-FR" sz="1600" dirty="0">
                <a:latin typeface="+mj-lt"/>
                <a:ea typeface="Calibri" panose="020F0502020204030204" pitchFamily="34" charset="0"/>
                <a:cs typeface="Calibri Light" panose="020F0302020204030204" pitchFamily="34" charset="0"/>
                <a:sym typeface="Wingdings" panose="05000000000000000000" pitchFamily="2" charset="2"/>
              </a:rPr>
              <a:t>57% des BRS livrés au 31/12/2024 sont situées en zone A ;</a:t>
            </a:r>
          </a:p>
          <a:p>
            <a:pPr lvl="1">
              <a:buFont typeface="Courier New" panose="02070309020205020404" pitchFamily="49" charset="0"/>
              <a:buChar char="o"/>
            </a:pPr>
            <a:r>
              <a:rPr lang="fr-FR" sz="1600" dirty="0">
                <a:latin typeface="+mj-lt"/>
                <a:ea typeface="Calibri" panose="020F0502020204030204" pitchFamily="34" charset="0"/>
                <a:cs typeface="Calibri Light" panose="020F0302020204030204" pitchFamily="34" charset="0"/>
                <a:sym typeface="Wingdings" panose="05000000000000000000" pitchFamily="2" charset="2"/>
              </a:rPr>
              <a:t>34% des BRS livrés au 31/12/2024 sont situées en zone B1 ;</a:t>
            </a:r>
          </a:p>
          <a:p>
            <a:pPr lvl="1">
              <a:buFont typeface="Courier New" panose="02070309020205020404" pitchFamily="49" charset="0"/>
              <a:buChar char="o"/>
            </a:pPr>
            <a:r>
              <a:rPr lang="fr-FR" sz="1600" dirty="0">
                <a:latin typeface="+mj-lt"/>
                <a:ea typeface="Calibri" panose="020F0502020204030204" pitchFamily="34" charset="0"/>
                <a:cs typeface="Calibri Light" panose="020F0302020204030204" pitchFamily="34" charset="0"/>
                <a:sym typeface="Wingdings" panose="05000000000000000000" pitchFamily="2" charset="2"/>
              </a:rPr>
              <a:t>moins de 1% des BRS livrés au 31/12/2024 sont situées en zone B2 ;</a:t>
            </a:r>
          </a:p>
          <a:p>
            <a:pPr lvl="1">
              <a:buFont typeface="Courier New" panose="02070309020205020404" pitchFamily="49" charset="0"/>
              <a:buChar char="o"/>
            </a:pPr>
            <a:r>
              <a:rPr lang="fr-FR" sz="1600" dirty="0">
                <a:latin typeface="+mj-lt"/>
                <a:ea typeface="Calibri" panose="020F0502020204030204" pitchFamily="34" charset="0"/>
                <a:cs typeface="Calibri Light" panose="020F0302020204030204" pitchFamily="34" charset="0"/>
                <a:sym typeface="Wingdings" panose="05000000000000000000" pitchFamily="2" charset="2"/>
              </a:rPr>
              <a:t>2% des BRS livrés au 31/12/2024 sont situées en zone C.</a:t>
            </a:r>
          </a:p>
        </p:txBody>
      </p:sp>
      <p:sp>
        <p:nvSpPr>
          <p:cNvPr id="5" name="ZoneTexte 4">
            <a:extLst>
              <a:ext uri="{FF2B5EF4-FFF2-40B4-BE49-F238E27FC236}">
                <a16:creationId xmlns:a16="http://schemas.microsoft.com/office/drawing/2014/main" id="{BF6B3ABD-C43D-4066-99FB-FE15C6946B86}"/>
              </a:ext>
            </a:extLst>
          </p:cNvPr>
          <p:cNvSpPr txBox="1"/>
          <p:nvPr/>
        </p:nvSpPr>
        <p:spPr>
          <a:xfrm>
            <a:off x="529089" y="327987"/>
            <a:ext cx="587586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dirty="0">
                <a:solidFill>
                  <a:srgbClr val="92D050"/>
                </a:solidFill>
                <a:latin typeface="Marianne" panose="02000000000000000000" pitchFamily="2" charset="0"/>
              </a:rPr>
              <a:t>6</a:t>
            </a:r>
            <a:r>
              <a:rPr kumimoji="0" lang="fr-FR"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rPr>
              <a:t> _ </a:t>
            </a:r>
            <a:r>
              <a:rPr lang="fr-FR" b="1" dirty="0">
                <a:solidFill>
                  <a:srgbClr val="92D050"/>
                </a:solidFill>
                <a:latin typeface="Marianne" panose="02000000000000000000" pitchFamily="2" charset="0"/>
              </a:rPr>
              <a:t>Parc de BRS au regard de l’art. 55 de la loi SRU</a:t>
            </a:r>
            <a:endParaRPr kumimoji="0" lang="fr-FR" b="1" i="0" u="none" strike="noStrike" kern="1200" cap="none" spc="0" normalizeH="0" baseline="0" noProof="0" dirty="0">
              <a:ln>
                <a:noFill/>
              </a:ln>
              <a:solidFill>
                <a:srgbClr val="92D050"/>
              </a:solidFill>
              <a:effectLst/>
              <a:uLnTx/>
              <a:uFillTx/>
              <a:latin typeface="Marianne" panose="02000000000000000000" pitchFamily="2" charset="0"/>
              <a:ea typeface="+mn-ea"/>
              <a:cs typeface="+mn-cs"/>
            </a:endParaRPr>
          </a:p>
        </p:txBody>
      </p:sp>
      <p:sp>
        <p:nvSpPr>
          <p:cNvPr id="6" name="ZoneTexte 5">
            <a:extLst>
              <a:ext uri="{FF2B5EF4-FFF2-40B4-BE49-F238E27FC236}">
                <a16:creationId xmlns:a16="http://schemas.microsoft.com/office/drawing/2014/main" id="{05B8DEDE-056C-4B33-9406-9E7891146923}"/>
              </a:ext>
            </a:extLst>
          </p:cNvPr>
          <p:cNvSpPr txBox="1"/>
          <p:nvPr/>
        </p:nvSpPr>
        <p:spPr>
          <a:xfrm>
            <a:off x="9811948" y="6146800"/>
            <a:ext cx="1955800" cy="553998"/>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effectLst/>
                <a:uLnTx/>
                <a:uFillTx/>
                <a:latin typeface="Calibri Light" panose="020F0302020204030204"/>
                <a:ea typeface="+mn-ea"/>
                <a:cs typeface="+mn-cs"/>
              </a:rPr>
              <a:t>DHUP _ AD _ AD5</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effectLst/>
                <a:uLnTx/>
                <a:uFillTx/>
                <a:latin typeface="Calibri Light" panose="020F0302020204030204"/>
                <a:ea typeface="+mn-ea"/>
                <a:cs typeface="+mn-cs"/>
              </a:rPr>
              <a:t>Mai 2026</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effectLst/>
                <a:uLnTx/>
                <a:uFillTx/>
                <a:latin typeface="Calibri Light" panose="020F0302020204030204"/>
                <a:ea typeface="+mn-ea"/>
                <a:cs typeface="+mn-cs"/>
              </a:rPr>
              <a:t>9</a:t>
            </a:r>
          </a:p>
        </p:txBody>
      </p:sp>
      <p:pic>
        <p:nvPicPr>
          <p:cNvPr id="7" name="Image 6">
            <a:extLst>
              <a:ext uri="{FF2B5EF4-FFF2-40B4-BE49-F238E27FC236}">
                <a16:creationId xmlns:a16="http://schemas.microsoft.com/office/drawing/2014/main" id="{6C0B1124-C943-45DF-97DE-34DBC4985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252" y="5989598"/>
            <a:ext cx="927551" cy="711200"/>
          </a:xfrm>
          <a:prstGeom prst="rect">
            <a:avLst/>
          </a:prstGeom>
        </p:spPr>
      </p:pic>
      <p:sp>
        <p:nvSpPr>
          <p:cNvPr id="8" name="ZoneTexte 7">
            <a:extLst>
              <a:ext uri="{FF2B5EF4-FFF2-40B4-BE49-F238E27FC236}">
                <a16:creationId xmlns:a16="http://schemas.microsoft.com/office/drawing/2014/main" id="{D02AEE82-1D35-4F15-9ABF-41FA68B036DA}"/>
              </a:ext>
            </a:extLst>
          </p:cNvPr>
          <p:cNvSpPr txBox="1"/>
          <p:nvPr/>
        </p:nvSpPr>
        <p:spPr>
          <a:xfrm>
            <a:off x="529088" y="787979"/>
            <a:ext cx="11238659" cy="2893100"/>
          </a:xfrm>
          <a:prstGeom prst="rect">
            <a:avLst/>
          </a:prstGeom>
          <a:noFill/>
        </p:spPr>
        <p:txBody>
          <a:bodyPr wrap="square">
            <a:spAutoFit/>
          </a:bodyPr>
          <a:lstStyle/>
          <a:p>
            <a:r>
              <a:rPr lang="fr-FR" sz="1400" dirty="0">
                <a:latin typeface="+mj-lt"/>
              </a:rPr>
              <a:t>Depuis la loi ELAN (2018) le logement en BRS a été intégré à l’inventaire des logements sociaux comptabilisés au titre de la loi relative à la solidarité et au renouvellement urbain (SRU) (article L. 302-5 du code de la construction et de l’habitat (CCH). </a:t>
            </a:r>
          </a:p>
          <a:p>
            <a:endParaRPr lang="fr-FR" sz="1400" dirty="0">
              <a:latin typeface="+mj-lt"/>
            </a:endParaRPr>
          </a:p>
          <a:p>
            <a:r>
              <a:rPr lang="fr-FR" sz="1400" u="sng" dirty="0">
                <a:latin typeface="+mj-lt"/>
              </a:rPr>
              <a:t>La règle de comptabilisation des BRS est la suivante</a:t>
            </a:r>
            <a:r>
              <a:rPr lang="fr-FR" sz="1400" b="1" dirty="0">
                <a:latin typeface="+mj-lt"/>
              </a:rPr>
              <a:t> </a:t>
            </a:r>
            <a:r>
              <a:rPr lang="fr-FR" sz="1400" dirty="0">
                <a:latin typeface="+mj-lt"/>
              </a:rPr>
              <a:t>: </a:t>
            </a:r>
          </a:p>
          <a:p>
            <a:pPr marL="285750" indent="-285750">
              <a:buFont typeface="Wingdings" panose="05000000000000000000" pitchFamily="2" charset="2"/>
              <a:buChar char="Ø"/>
            </a:pPr>
            <a:r>
              <a:rPr lang="fr-FR" sz="1400" dirty="0">
                <a:latin typeface="+mj-lt"/>
              </a:rPr>
              <a:t>Les BRS directement cédés à un ménage en application des articles L. 255-2 et L. 255-3 du CCH, sont des logements assimilés à des logements sociaux en PLS.</a:t>
            </a:r>
          </a:p>
          <a:p>
            <a:pPr marL="285750" indent="-285750">
              <a:buFont typeface="Wingdings" panose="05000000000000000000" pitchFamily="2" charset="2"/>
              <a:buChar char="Ø"/>
            </a:pPr>
            <a:r>
              <a:rPr lang="fr-FR" sz="1400" dirty="0">
                <a:latin typeface="+mj-lt"/>
              </a:rPr>
              <a:t>Les BRS mis en location en application de l’article L. 255-4 du CCH par les OLS et avec conventionnement, sont assimilés à des logements locatifs fonction du niveau de plafond associé à l’agrément :</a:t>
            </a:r>
          </a:p>
          <a:p>
            <a:pPr marL="285750" indent="-285750">
              <a:buFont typeface="Arial" panose="020B0604020202020204" pitchFamily="34" charset="0"/>
              <a:buChar char="•"/>
            </a:pPr>
            <a:r>
              <a:rPr lang="fr-FR" sz="1400" dirty="0">
                <a:latin typeface="+mj-lt"/>
              </a:rPr>
              <a:t>          BRS location sociale conventionné </a:t>
            </a:r>
            <a:r>
              <a:rPr lang="fr-FR" sz="1400" dirty="0" err="1">
                <a:latin typeface="+mj-lt"/>
              </a:rPr>
              <a:t>PLAi</a:t>
            </a:r>
            <a:r>
              <a:rPr lang="fr-FR" sz="1400" dirty="0">
                <a:latin typeface="+mj-lt"/>
              </a:rPr>
              <a:t> : assimilé à un LLS </a:t>
            </a:r>
            <a:r>
              <a:rPr lang="fr-FR" sz="1400" dirty="0" err="1">
                <a:latin typeface="+mj-lt"/>
              </a:rPr>
              <a:t>PLAi</a:t>
            </a:r>
            <a:r>
              <a:rPr lang="fr-FR" sz="1400" dirty="0">
                <a:latin typeface="+mj-lt"/>
              </a:rPr>
              <a:t> ;</a:t>
            </a:r>
          </a:p>
          <a:p>
            <a:pPr marL="285750" indent="-285750">
              <a:buFont typeface="Arial" panose="020B0604020202020204" pitchFamily="34" charset="0"/>
              <a:buChar char="•"/>
            </a:pPr>
            <a:r>
              <a:rPr lang="fr-FR" sz="1400" dirty="0">
                <a:latin typeface="+mj-lt"/>
              </a:rPr>
              <a:t>          BRS location sociale conventionné PLUS : assimilé à un LLS PLUS ;</a:t>
            </a:r>
          </a:p>
          <a:p>
            <a:pPr marL="285750" indent="-285750">
              <a:buFont typeface="Arial" panose="020B0604020202020204" pitchFamily="34" charset="0"/>
              <a:buChar char="•"/>
            </a:pPr>
            <a:r>
              <a:rPr lang="fr-FR" sz="1400" dirty="0">
                <a:latin typeface="+mj-lt"/>
              </a:rPr>
              <a:t>          BRS location sociale conventionné PLS : assimilé à un LLS PLS.</a:t>
            </a:r>
          </a:p>
          <a:p>
            <a:pPr marL="285750" indent="-285750">
              <a:buFont typeface="Wingdings" panose="05000000000000000000" pitchFamily="2" charset="2"/>
              <a:buChar char="Ø"/>
            </a:pPr>
            <a:r>
              <a:rPr lang="fr-FR" sz="1400" dirty="0">
                <a:latin typeface="+mj-lt"/>
              </a:rPr>
              <a:t>Les BRS mis en location en application de l’article L. 255-4 du CCH par des opérateurs non OLS - conventionnés APL ou non - sont assimilés à des logements locatifs sociaux en PLS.   </a:t>
            </a:r>
          </a:p>
        </p:txBody>
      </p:sp>
      <p:graphicFrame>
        <p:nvGraphicFramePr>
          <p:cNvPr id="3" name="Tableau 2">
            <a:extLst>
              <a:ext uri="{FF2B5EF4-FFF2-40B4-BE49-F238E27FC236}">
                <a16:creationId xmlns:a16="http://schemas.microsoft.com/office/drawing/2014/main" id="{2A464F15-0603-4B1B-AB94-DB0D77337DC6}"/>
              </a:ext>
            </a:extLst>
          </p:cNvPr>
          <p:cNvGraphicFramePr>
            <a:graphicFrameLocks noGrp="1"/>
          </p:cNvGraphicFramePr>
          <p:nvPr/>
        </p:nvGraphicFramePr>
        <p:xfrm>
          <a:off x="689955" y="3873313"/>
          <a:ext cx="5715000" cy="1924050"/>
        </p:xfrm>
        <a:graphic>
          <a:graphicData uri="http://schemas.openxmlformats.org/drawingml/2006/table">
            <a:tbl>
              <a:tblPr firstRow="1" firstCol="1" bandRow="1"/>
              <a:tblGrid>
                <a:gridCol w="952500">
                  <a:extLst>
                    <a:ext uri="{9D8B030D-6E8A-4147-A177-3AD203B41FA5}">
                      <a16:colId xmlns:a16="http://schemas.microsoft.com/office/drawing/2014/main" val="3695728725"/>
                    </a:ext>
                  </a:extLst>
                </a:gridCol>
                <a:gridCol w="952500">
                  <a:extLst>
                    <a:ext uri="{9D8B030D-6E8A-4147-A177-3AD203B41FA5}">
                      <a16:colId xmlns:a16="http://schemas.microsoft.com/office/drawing/2014/main" val="2303930679"/>
                    </a:ext>
                  </a:extLst>
                </a:gridCol>
                <a:gridCol w="952500">
                  <a:extLst>
                    <a:ext uri="{9D8B030D-6E8A-4147-A177-3AD203B41FA5}">
                      <a16:colId xmlns:a16="http://schemas.microsoft.com/office/drawing/2014/main" val="3932465611"/>
                    </a:ext>
                  </a:extLst>
                </a:gridCol>
                <a:gridCol w="952500">
                  <a:extLst>
                    <a:ext uri="{9D8B030D-6E8A-4147-A177-3AD203B41FA5}">
                      <a16:colId xmlns:a16="http://schemas.microsoft.com/office/drawing/2014/main" val="2379872623"/>
                    </a:ext>
                  </a:extLst>
                </a:gridCol>
                <a:gridCol w="952500">
                  <a:extLst>
                    <a:ext uri="{9D8B030D-6E8A-4147-A177-3AD203B41FA5}">
                      <a16:colId xmlns:a16="http://schemas.microsoft.com/office/drawing/2014/main" val="3465996510"/>
                    </a:ext>
                  </a:extLst>
                </a:gridCol>
                <a:gridCol w="952500">
                  <a:extLst>
                    <a:ext uri="{9D8B030D-6E8A-4147-A177-3AD203B41FA5}">
                      <a16:colId xmlns:a16="http://schemas.microsoft.com/office/drawing/2014/main" val="1092651144"/>
                    </a:ext>
                  </a:extLst>
                </a:gridCol>
              </a:tblGrid>
              <a:tr h="771525">
                <a:tc>
                  <a:txBody>
                    <a:bodyPr/>
                    <a:lstStyle/>
                    <a:p>
                      <a:pPr algn="ctr">
                        <a:lnSpc>
                          <a:spcPct val="107000"/>
                        </a:lnSpc>
                        <a:spcAft>
                          <a:spcPts val="800"/>
                        </a:spcAft>
                      </a:pPr>
                      <a:r>
                        <a:rPr lang="fr-FR" sz="1000" b="1">
                          <a:effectLst/>
                          <a:latin typeface="Marianne" panose="02000000000000000000" pitchFamily="2" charset="0"/>
                          <a:ea typeface="Times New Roman" panose="02020603050405020304" pitchFamily="18" charset="0"/>
                          <a:cs typeface="Calibri" panose="020F0502020204030204" pitchFamily="34" charset="0"/>
                        </a:rPr>
                        <a:t>Zonage</a:t>
                      </a:r>
                      <a:br>
                        <a:rPr lang="fr-FR" sz="1000" b="1">
                          <a:effectLst/>
                          <a:latin typeface="Marianne" panose="02000000000000000000" pitchFamily="2" charset="0"/>
                          <a:ea typeface="Times New Roman" panose="02020603050405020304" pitchFamily="18" charset="0"/>
                          <a:cs typeface="Calibri" panose="020F0502020204030204" pitchFamily="34" charset="0"/>
                        </a:rPr>
                      </a:br>
                      <a:r>
                        <a:rPr lang="fr-FR" sz="1000" b="1">
                          <a:effectLst/>
                          <a:latin typeface="Marianne" panose="02000000000000000000" pitchFamily="2" charset="0"/>
                          <a:ea typeface="Times New Roman" panose="02020603050405020304" pitchFamily="18" charset="0"/>
                          <a:cs typeface="Calibri" panose="020F0502020204030204" pitchFamily="34" charset="0"/>
                        </a:rPr>
                        <a:t>(avant reclassement 2023)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b="1">
                          <a:effectLst/>
                          <a:latin typeface="Marianne" panose="02000000000000000000" pitchFamily="2" charset="0"/>
                          <a:ea typeface="Times New Roman" panose="02020603050405020304" pitchFamily="18" charset="0"/>
                          <a:cs typeface="Calibri" panose="020F0502020204030204" pitchFamily="34" charset="0"/>
                        </a:rPr>
                        <a:t>Carencée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b="1">
                          <a:effectLst/>
                          <a:latin typeface="Marianne" panose="02000000000000000000" pitchFamily="2" charset="0"/>
                          <a:ea typeface="Times New Roman" panose="02020603050405020304" pitchFamily="18" charset="0"/>
                          <a:cs typeface="Calibri" panose="020F0502020204030204" pitchFamily="34" charset="0"/>
                        </a:rPr>
                        <a:t>Soumise et déficitaire</a:t>
                      </a:r>
                      <a:br>
                        <a:rPr lang="fr-FR" sz="1000" b="1">
                          <a:effectLst/>
                          <a:latin typeface="Marianne" panose="02000000000000000000" pitchFamily="2" charset="0"/>
                          <a:ea typeface="Times New Roman" panose="02020603050405020304" pitchFamily="18" charset="0"/>
                          <a:cs typeface="Calibri" panose="020F0502020204030204" pitchFamily="34" charset="0"/>
                        </a:rPr>
                      </a:br>
                      <a:r>
                        <a:rPr lang="fr-FR" sz="1000" b="1">
                          <a:effectLst/>
                          <a:latin typeface="Marianne" panose="02000000000000000000" pitchFamily="2" charset="0"/>
                          <a:ea typeface="Times New Roman" panose="02020603050405020304" pitchFamily="18" charset="0"/>
                          <a:cs typeface="Calibri" panose="020F0502020204030204" pitchFamily="34" charset="0"/>
                        </a:rPr>
                        <a:t>(non carencée)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b="1">
                          <a:effectLst/>
                          <a:latin typeface="Marianne" panose="02000000000000000000" pitchFamily="2" charset="0"/>
                          <a:ea typeface="Times New Roman" panose="02020603050405020304" pitchFamily="18" charset="0"/>
                          <a:cs typeface="Calibri" panose="020F0502020204030204" pitchFamily="34" charset="0"/>
                        </a:rPr>
                        <a:t>Soumise et non déficitaire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b="1" dirty="0">
                          <a:effectLst/>
                          <a:latin typeface="Marianne" panose="02000000000000000000" pitchFamily="2" charset="0"/>
                          <a:ea typeface="Times New Roman" panose="02020603050405020304" pitchFamily="18" charset="0"/>
                          <a:cs typeface="Calibri" panose="020F0502020204030204" pitchFamily="34" charset="0"/>
                        </a:rPr>
                        <a:t>Non soumise</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b="1">
                          <a:effectLst/>
                          <a:latin typeface="Marianne" panose="02000000000000000000" pitchFamily="2" charset="0"/>
                          <a:ea typeface="Times New Roman" panose="02020603050405020304" pitchFamily="18" charset="0"/>
                          <a:cs typeface="Calibri" panose="020F0502020204030204" pitchFamily="34" charset="0"/>
                        </a:rPr>
                        <a:t>Total général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extLst>
                  <a:ext uri="{0D108BD9-81ED-4DB2-BD59-A6C34878D82A}">
                    <a16:rowId xmlns:a16="http://schemas.microsoft.com/office/drawing/2014/main" val="335295692"/>
                  </a:ext>
                </a:extLst>
              </a:tr>
              <a:tr h="190500">
                <a:tc>
                  <a:txBody>
                    <a:bodyPr/>
                    <a:lstStyle/>
                    <a:p>
                      <a:pPr algn="ctr">
                        <a:lnSpc>
                          <a:spcPct val="107000"/>
                        </a:lnSpc>
                        <a:spcAft>
                          <a:spcPts val="800"/>
                        </a:spcAft>
                      </a:pPr>
                      <a:r>
                        <a:rPr lang="fr-FR" sz="1000" b="1">
                          <a:effectLst/>
                          <a:latin typeface="Marianne" panose="02000000000000000000" pitchFamily="2" charset="0"/>
                          <a:ea typeface="Times New Roman" panose="02020603050405020304" pitchFamily="18" charset="0"/>
                          <a:cs typeface="Calibri" panose="020F0502020204030204" pitchFamily="34" charset="0"/>
                        </a:rPr>
                        <a:t>Abis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90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47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83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6</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b="1">
                          <a:effectLst/>
                          <a:latin typeface="Marianne" panose="02000000000000000000" pitchFamily="2" charset="0"/>
                          <a:ea typeface="Times New Roman" panose="02020603050405020304" pitchFamily="18" charset="0"/>
                          <a:cs typeface="Calibri" panose="020F0502020204030204" pitchFamily="34" charset="0"/>
                        </a:rPr>
                        <a:t>226</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extLst>
                  <a:ext uri="{0D108BD9-81ED-4DB2-BD59-A6C34878D82A}">
                    <a16:rowId xmlns:a16="http://schemas.microsoft.com/office/drawing/2014/main" val="2730375112"/>
                  </a:ext>
                </a:extLst>
              </a:tr>
              <a:tr h="190500">
                <a:tc>
                  <a:txBody>
                    <a:bodyPr/>
                    <a:lstStyle/>
                    <a:p>
                      <a:pPr algn="ctr">
                        <a:lnSpc>
                          <a:spcPct val="107000"/>
                        </a:lnSpc>
                        <a:spcAft>
                          <a:spcPts val="800"/>
                        </a:spcAft>
                      </a:pPr>
                      <a:r>
                        <a:rPr lang="fr-FR" sz="1000" b="1">
                          <a:effectLst/>
                          <a:latin typeface="Marianne" panose="02000000000000000000" pitchFamily="2" charset="0"/>
                          <a:ea typeface="Times New Roman" panose="02020603050405020304" pitchFamily="18" charset="0"/>
                          <a:cs typeface="Calibri" panose="020F0502020204030204" pitchFamily="34" charset="0"/>
                        </a:rPr>
                        <a:t>A</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195</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784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1063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186</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b="1">
                          <a:effectLst/>
                          <a:latin typeface="Marianne" panose="02000000000000000000" pitchFamily="2" charset="0"/>
                          <a:ea typeface="Times New Roman" panose="02020603050405020304" pitchFamily="18" charset="0"/>
                          <a:cs typeface="Calibri" panose="020F0502020204030204" pitchFamily="34" charset="0"/>
                        </a:rPr>
                        <a:t>2 228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extLst>
                  <a:ext uri="{0D108BD9-81ED-4DB2-BD59-A6C34878D82A}">
                    <a16:rowId xmlns:a16="http://schemas.microsoft.com/office/drawing/2014/main" val="2498325893"/>
                  </a:ext>
                </a:extLst>
              </a:tr>
              <a:tr h="190500">
                <a:tc>
                  <a:txBody>
                    <a:bodyPr/>
                    <a:lstStyle/>
                    <a:p>
                      <a:pPr algn="ctr">
                        <a:lnSpc>
                          <a:spcPct val="107000"/>
                        </a:lnSpc>
                        <a:spcAft>
                          <a:spcPts val="800"/>
                        </a:spcAft>
                      </a:pPr>
                      <a:r>
                        <a:rPr lang="fr-FR" sz="1000" b="1">
                          <a:effectLst/>
                          <a:latin typeface="Marianne" panose="02000000000000000000" pitchFamily="2" charset="0"/>
                          <a:ea typeface="Times New Roman" panose="02020603050405020304" pitchFamily="18" charset="0"/>
                          <a:cs typeface="Calibri" panose="020F0502020204030204" pitchFamily="34" charset="0"/>
                        </a:rPr>
                        <a:t>B1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96</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304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654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278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b="1">
                          <a:effectLst/>
                          <a:latin typeface="Marianne" panose="02000000000000000000" pitchFamily="2" charset="0"/>
                          <a:ea typeface="Times New Roman" panose="02020603050405020304" pitchFamily="18" charset="0"/>
                          <a:cs typeface="Calibri" panose="020F0502020204030204" pitchFamily="34" charset="0"/>
                        </a:rPr>
                        <a:t>1 332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extLst>
                  <a:ext uri="{0D108BD9-81ED-4DB2-BD59-A6C34878D82A}">
                    <a16:rowId xmlns:a16="http://schemas.microsoft.com/office/drawing/2014/main" val="3566982757"/>
                  </a:ext>
                </a:extLst>
              </a:tr>
              <a:tr h="190500">
                <a:tc>
                  <a:txBody>
                    <a:bodyPr/>
                    <a:lstStyle/>
                    <a:p>
                      <a:pPr algn="ctr">
                        <a:lnSpc>
                          <a:spcPct val="107000"/>
                        </a:lnSpc>
                        <a:spcAft>
                          <a:spcPts val="800"/>
                        </a:spcAft>
                      </a:pPr>
                      <a:r>
                        <a:rPr lang="fr-FR" sz="1000" b="1">
                          <a:effectLst/>
                          <a:latin typeface="Marianne" panose="02000000000000000000" pitchFamily="2" charset="0"/>
                          <a:ea typeface="Times New Roman" panose="02020603050405020304" pitchFamily="18" charset="0"/>
                          <a:cs typeface="Calibri" panose="020F0502020204030204" pitchFamily="34" charset="0"/>
                        </a:rPr>
                        <a:t>B2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5</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b="1">
                          <a:effectLst/>
                          <a:latin typeface="Marianne" panose="02000000000000000000" pitchFamily="2" charset="0"/>
                          <a:ea typeface="Times New Roman" panose="02020603050405020304" pitchFamily="18" charset="0"/>
                          <a:cs typeface="Calibri" panose="020F0502020204030204" pitchFamily="34" charset="0"/>
                        </a:rPr>
                        <a:t>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extLst>
                  <a:ext uri="{0D108BD9-81ED-4DB2-BD59-A6C34878D82A}">
                    <a16:rowId xmlns:a16="http://schemas.microsoft.com/office/drawing/2014/main" val="2692105390"/>
                  </a:ext>
                </a:extLst>
              </a:tr>
              <a:tr h="190500">
                <a:tc>
                  <a:txBody>
                    <a:bodyPr/>
                    <a:lstStyle/>
                    <a:p>
                      <a:pPr algn="ctr">
                        <a:lnSpc>
                          <a:spcPct val="107000"/>
                        </a:lnSpc>
                        <a:spcAft>
                          <a:spcPts val="800"/>
                        </a:spcAft>
                      </a:pPr>
                      <a:r>
                        <a:rPr lang="fr-FR" sz="1000" b="1">
                          <a:effectLst/>
                          <a:latin typeface="Marianne" panose="02000000000000000000" pitchFamily="2" charset="0"/>
                          <a:ea typeface="Times New Roman" panose="02020603050405020304" pitchFamily="18" charset="0"/>
                          <a:cs typeface="Calibri" panose="020F0502020204030204" pitchFamily="34" charset="0"/>
                        </a:rPr>
                        <a:t>C</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6</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a:effectLst/>
                          <a:latin typeface="Marianne" panose="02000000000000000000" pitchFamily="2" charset="0"/>
                          <a:ea typeface="Times New Roman" panose="02020603050405020304" pitchFamily="18" charset="0"/>
                          <a:cs typeface="Calibri" panose="020F0502020204030204" pitchFamily="34" charset="0"/>
                        </a:rPr>
                        <a:t>68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tc>
                  <a:txBody>
                    <a:bodyPr/>
                    <a:lstStyle/>
                    <a:p>
                      <a:pPr algn="ctr">
                        <a:lnSpc>
                          <a:spcPct val="107000"/>
                        </a:lnSpc>
                        <a:spcAft>
                          <a:spcPts val="800"/>
                        </a:spcAft>
                      </a:pPr>
                      <a:r>
                        <a:rPr lang="fr-FR" sz="1000" b="1">
                          <a:effectLst/>
                          <a:latin typeface="Marianne" panose="02000000000000000000" pitchFamily="2" charset="0"/>
                          <a:ea typeface="Times New Roman" panose="02020603050405020304" pitchFamily="18" charset="0"/>
                          <a:cs typeface="Calibri" panose="020F0502020204030204" pitchFamily="34" charset="0"/>
                        </a:rPr>
                        <a:t>81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tcPr>
                </a:tc>
                <a:extLst>
                  <a:ext uri="{0D108BD9-81ED-4DB2-BD59-A6C34878D82A}">
                    <a16:rowId xmlns:a16="http://schemas.microsoft.com/office/drawing/2014/main" val="1493975242"/>
                  </a:ext>
                </a:extLst>
              </a:tr>
              <a:tr h="200025">
                <a:tc>
                  <a:txBody>
                    <a:bodyPr/>
                    <a:lstStyle/>
                    <a:p>
                      <a:pPr algn="ctr">
                        <a:lnSpc>
                          <a:spcPct val="107000"/>
                        </a:lnSpc>
                        <a:spcAft>
                          <a:spcPts val="800"/>
                        </a:spcAft>
                      </a:pPr>
                      <a:r>
                        <a:rPr lang="fr-FR" sz="1000" b="1">
                          <a:solidFill>
                            <a:srgbClr val="000000"/>
                          </a:solidFill>
                          <a:effectLst/>
                          <a:latin typeface="Marianne" panose="02000000000000000000" pitchFamily="2" charset="0"/>
                          <a:ea typeface="Times New Roman" panose="02020603050405020304" pitchFamily="18" charset="0"/>
                          <a:cs typeface="Calibri" panose="020F0502020204030204" pitchFamily="34" charset="0"/>
                        </a:rPr>
                        <a:t>TOTAL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solidFill>
                      <a:srgbClr val="C1DE58"/>
                    </a:solidFill>
                  </a:tcPr>
                </a:tc>
                <a:tc>
                  <a:txBody>
                    <a:bodyPr/>
                    <a:lstStyle/>
                    <a:p>
                      <a:pPr algn="ctr">
                        <a:lnSpc>
                          <a:spcPct val="107000"/>
                        </a:lnSpc>
                        <a:spcAft>
                          <a:spcPts val="800"/>
                        </a:spcAft>
                      </a:pPr>
                      <a:r>
                        <a:rPr lang="fr-FR" sz="1000" b="1">
                          <a:solidFill>
                            <a:srgbClr val="000000"/>
                          </a:solidFill>
                          <a:effectLst/>
                          <a:latin typeface="Marianne" panose="02000000000000000000" pitchFamily="2" charset="0"/>
                          <a:ea typeface="Times New Roman" panose="02020603050405020304" pitchFamily="18" charset="0"/>
                          <a:cs typeface="Calibri" panose="020F0502020204030204" pitchFamily="34" charset="0"/>
                        </a:rPr>
                        <a:t>385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solidFill>
                      <a:srgbClr val="C1DE58"/>
                    </a:solidFill>
                  </a:tcPr>
                </a:tc>
                <a:tc>
                  <a:txBody>
                    <a:bodyPr/>
                    <a:lstStyle/>
                    <a:p>
                      <a:pPr algn="ctr">
                        <a:lnSpc>
                          <a:spcPct val="107000"/>
                        </a:lnSpc>
                        <a:spcAft>
                          <a:spcPts val="800"/>
                        </a:spcAft>
                      </a:pPr>
                      <a:r>
                        <a:rPr lang="fr-FR" sz="1000" b="1">
                          <a:solidFill>
                            <a:srgbClr val="000000"/>
                          </a:solidFill>
                          <a:effectLst/>
                          <a:latin typeface="Marianne" panose="02000000000000000000" pitchFamily="2" charset="0"/>
                          <a:ea typeface="Times New Roman" panose="02020603050405020304" pitchFamily="18" charset="0"/>
                          <a:cs typeface="Calibri" panose="020F0502020204030204" pitchFamily="34" charset="0"/>
                        </a:rPr>
                        <a:t>1 138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solidFill>
                      <a:srgbClr val="C1DE58"/>
                    </a:solidFill>
                  </a:tcPr>
                </a:tc>
                <a:tc>
                  <a:txBody>
                    <a:bodyPr/>
                    <a:lstStyle/>
                    <a:p>
                      <a:pPr algn="ctr">
                        <a:lnSpc>
                          <a:spcPct val="107000"/>
                        </a:lnSpc>
                        <a:spcAft>
                          <a:spcPts val="800"/>
                        </a:spcAft>
                      </a:pPr>
                      <a:r>
                        <a:rPr lang="fr-FR" sz="1000" b="1">
                          <a:solidFill>
                            <a:srgbClr val="000000"/>
                          </a:solidFill>
                          <a:effectLst/>
                          <a:latin typeface="Marianne" panose="02000000000000000000" pitchFamily="2" charset="0"/>
                          <a:ea typeface="Times New Roman" panose="02020603050405020304" pitchFamily="18" charset="0"/>
                          <a:cs typeface="Calibri" panose="020F0502020204030204" pitchFamily="34" charset="0"/>
                        </a:rPr>
                        <a:t>1 809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solidFill>
                      <a:srgbClr val="C1DE58"/>
                    </a:solidFill>
                  </a:tcPr>
                </a:tc>
                <a:tc>
                  <a:txBody>
                    <a:bodyPr/>
                    <a:lstStyle/>
                    <a:p>
                      <a:pPr algn="ctr">
                        <a:lnSpc>
                          <a:spcPct val="107000"/>
                        </a:lnSpc>
                        <a:spcAft>
                          <a:spcPts val="800"/>
                        </a:spcAft>
                      </a:pPr>
                      <a:r>
                        <a:rPr lang="fr-FR" sz="1000" b="1">
                          <a:solidFill>
                            <a:srgbClr val="000000"/>
                          </a:solidFill>
                          <a:effectLst/>
                          <a:latin typeface="Marianne" panose="02000000000000000000" pitchFamily="2" charset="0"/>
                          <a:ea typeface="Times New Roman" panose="02020603050405020304" pitchFamily="18" charset="0"/>
                          <a:cs typeface="Calibri" panose="020F0502020204030204" pitchFamily="34" charset="0"/>
                        </a:rPr>
                        <a:t>543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solidFill>
                      <a:srgbClr val="C1DE58"/>
                    </a:solidFill>
                  </a:tcPr>
                </a:tc>
                <a:tc>
                  <a:txBody>
                    <a:bodyPr/>
                    <a:lstStyle/>
                    <a:p>
                      <a:pPr algn="ctr">
                        <a:lnSpc>
                          <a:spcPct val="107000"/>
                        </a:lnSpc>
                        <a:spcAft>
                          <a:spcPts val="800"/>
                        </a:spcAft>
                      </a:pPr>
                      <a:r>
                        <a:rPr lang="fr-FR" sz="1000" b="1" dirty="0">
                          <a:solidFill>
                            <a:srgbClr val="000000"/>
                          </a:solidFill>
                          <a:effectLst/>
                          <a:latin typeface="Marianne" panose="02000000000000000000" pitchFamily="2" charset="0"/>
                          <a:ea typeface="Times New Roman" panose="02020603050405020304" pitchFamily="18" charset="0"/>
                          <a:cs typeface="Calibri" panose="020F0502020204030204" pitchFamily="34" charset="0"/>
                        </a:rPr>
                        <a:t>3 875 </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lnL w="12700" cap="flat" cmpd="sng" algn="ctr">
                      <a:solidFill>
                        <a:srgbClr val="455F51"/>
                      </a:solidFill>
                      <a:prstDash val="solid"/>
                      <a:round/>
                      <a:headEnd type="none" w="med" len="med"/>
                      <a:tailEnd type="none" w="med" len="med"/>
                    </a:lnL>
                    <a:lnR w="12700" cap="flat" cmpd="sng" algn="ctr">
                      <a:solidFill>
                        <a:srgbClr val="455F51"/>
                      </a:solidFill>
                      <a:prstDash val="solid"/>
                      <a:round/>
                      <a:headEnd type="none" w="med" len="med"/>
                      <a:tailEnd type="none" w="med" len="med"/>
                    </a:lnR>
                    <a:lnT w="12700" cap="flat" cmpd="sng" algn="ctr">
                      <a:solidFill>
                        <a:srgbClr val="455F51"/>
                      </a:solidFill>
                      <a:prstDash val="solid"/>
                      <a:round/>
                      <a:headEnd type="none" w="med" len="med"/>
                      <a:tailEnd type="none" w="med" len="med"/>
                    </a:lnT>
                    <a:lnB w="12700" cap="flat" cmpd="sng" algn="ctr">
                      <a:solidFill>
                        <a:srgbClr val="455F51"/>
                      </a:solidFill>
                      <a:prstDash val="solid"/>
                      <a:round/>
                      <a:headEnd type="none" w="med" len="med"/>
                      <a:tailEnd type="none" w="med" len="med"/>
                    </a:lnB>
                    <a:solidFill>
                      <a:srgbClr val="C1DE58"/>
                    </a:solidFill>
                  </a:tcPr>
                </a:tc>
                <a:extLst>
                  <a:ext uri="{0D108BD9-81ED-4DB2-BD59-A6C34878D82A}">
                    <a16:rowId xmlns:a16="http://schemas.microsoft.com/office/drawing/2014/main" val="4171735642"/>
                  </a:ext>
                </a:extLst>
              </a:tr>
            </a:tbl>
          </a:graphicData>
        </a:graphic>
      </p:graphicFrame>
    </p:spTree>
    <p:extLst>
      <p:ext uri="{BB962C8B-B14F-4D97-AF65-F5344CB8AC3E}">
        <p14:creationId xmlns:p14="http://schemas.microsoft.com/office/powerpoint/2010/main" val="219776766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419</TotalTime>
  <Words>3943</Words>
  <Application>Microsoft Office PowerPoint</Application>
  <PresentationFormat>Grand écran</PresentationFormat>
  <Paragraphs>591</Paragraphs>
  <Slides>18</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18</vt:i4>
      </vt:variant>
    </vt:vector>
  </HeadingPairs>
  <TitlesOfParts>
    <vt:vector size="25" baseType="lpstr">
      <vt:lpstr>Arial</vt:lpstr>
      <vt:lpstr>Calibri</vt:lpstr>
      <vt:lpstr>Calibri Light</vt:lpstr>
      <vt:lpstr>Courier New</vt:lpstr>
      <vt:lpstr>Marianne</vt:lpstr>
      <vt:lpstr>Wingdings</vt:lpstr>
      <vt:lpstr>Thème Office</vt:lpstr>
      <vt:lpstr>Les organismes de foncier solidaire et le bail réel solidaire  Webinaire rapport d'activité 2025 – contrôle 2026 et SIAP DHUP x FSF</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organismes de foncier solidaire et le bail réel solidaire  Bilan national d’activité au 31.12.2024</dc:title>
  <dc:creator>DERUCHE Gabrielle</dc:creator>
  <cp:lastModifiedBy>DERUCHE Gabrielle</cp:lastModifiedBy>
  <cp:revision>24</cp:revision>
  <cp:lastPrinted>2026-05-21T16:34:16Z</cp:lastPrinted>
  <dcterms:created xsi:type="dcterms:W3CDTF">2026-05-12T15:02:48Z</dcterms:created>
  <dcterms:modified xsi:type="dcterms:W3CDTF">2026-05-27T09:54:10Z</dcterms:modified>
</cp:coreProperties>
</file>